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8" Type="http://schemas.openxmlformats.org/officeDocument/2006/relationships/slideLayout" Target="../slideLayouts/slideLayout1.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8" Type="http://schemas.openxmlformats.org/officeDocument/2006/relationships/slideLayout" Target="../slideLayouts/slideLayout1.xml"/><Relationship Id="rId9"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8" Type="http://schemas.openxmlformats.org/officeDocument/2006/relationships/slideLayout" Target="../slideLayouts/slideLayout1.xml"/><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7620" y="0"/>
            <a:ext cx="5486400" cy="8229600"/>
          </a:xfrm>
          <a:prstGeom prst="rect">
            <a:avLst/>
          </a:prstGeom>
        </p:spPr>
      </p:pic>
      <p:sp>
        <p:nvSpPr>
          <p:cNvPr id="5" name="Text 1"/>
          <p:cNvSpPr/>
          <p:nvPr/>
        </p:nvSpPr>
        <p:spPr>
          <a:xfrm>
            <a:off x="6319599" y="1698665"/>
            <a:ext cx="7477601" cy="2083118"/>
          </a:xfrm>
          <a:prstGeom prst="rect">
            <a:avLst/>
          </a:prstGeom>
          <a:noFill/>
          <a:ln/>
        </p:spPr>
        <p:txBody>
          <a:bodyPr wrap="square" rtlCol="0" anchor="t"/>
          <a:lstStyle/>
          <a:p>
            <a:pPr indent="0" marL="0">
              <a:lnSpc>
                <a:spcPts val="5468"/>
              </a:lnSpc>
              <a:buNone/>
            </a:pPr>
            <a:r>
              <a:rPr lang="en-US" sz="4374" b="1" dirty="0">
                <a:solidFill>
                  <a:srgbClr val="F0FCFF"/>
                </a:solidFill>
                <a:latin typeface="Spline Sans" pitchFamily="34" charset="0"/>
                <a:ea typeface="Spline Sans" pitchFamily="34" charset="-122"/>
                <a:cs typeface="Spline Sans" pitchFamily="34" charset="-120"/>
              </a:rPr>
              <a:t> Thị Trường Tài Chính: Hiểu Rõ Thị Trường Tiền Tệ và Thị Trường Vốn</a:t>
            </a:r>
            <a:endParaRPr lang="en-US" sz="4374" dirty="0"/>
          </a:p>
        </p:txBody>
      </p:sp>
      <p:sp>
        <p:nvSpPr>
          <p:cNvPr id="6" name="Text 2"/>
          <p:cNvSpPr/>
          <p:nvPr/>
        </p:nvSpPr>
        <p:spPr>
          <a:xfrm>
            <a:off x="6319599" y="4115038"/>
            <a:ext cx="7477601" cy="1777008"/>
          </a:xfrm>
          <a:prstGeom prst="rect">
            <a:avLst/>
          </a:prstGeom>
          <a:noFill/>
          <a:ln/>
        </p:spPr>
        <p:txBody>
          <a:bodyPr wrap="square" rtlCol="0" anchor="t"/>
          <a:lstStyle/>
          <a:p>
            <a:pPr indent="0" marL="0">
              <a:lnSpc>
                <a:spcPts val="2799"/>
              </a:lnSpc>
              <a:buNone/>
            </a:pPr>
            <a:r>
              <a:rPr lang="en-US" sz="1750" dirty="0">
                <a:solidFill>
                  <a:srgbClr val="E0E4E6"/>
                </a:solidFill>
                <a:latin typeface="Barlow" pitchFamily="34" charset="0"/>
                <a:ea typeface="Barlow" pitchFamily="34" charset="-122"/>
                <a:cs typeface="Barlow" pitchFamily="34" charset="-120"/>
              </a:rPr>
              <a:t>Thị trường tài chính là hệ thống phức tạp và đa dạng, bao gồm thị trường tiền tệ và thị trường vốn. Để trở thành nhà đầu tư thành công, cần nắm vững những đặc điểm, cơ chế hoạt động và vai trò của từng thành phần trong hệ thống tài chính này. Hãy cùng tìm hiểu về thị trường tiền tệ và thị trường vốn, những thông tin quan trọng giúp bạn ra các quyết định đầu tư thông minh và hiệu quả.</a:t>
            </a:r>
            <a:endParaRPr lang="en-US" sz="1750" dirty="0"/>
          </a:p>
        </p:txBody>
      </p:sp>
      <p:sp>
        <p:nvSpPr>
          <p:cNvPr id="7" name="Shape 3"/>
          <p:cNvSpPr/>
          <p:nvPr/>
        </p:nvSpPr>
        <p:spPr>
          <a:xfrm>
            <a:off x="6319599" y="6158627"/>
            <a:ext cx="355402" cy="355402"/>
          </a:xfrm>
          <a:prstGeom prst="roundRect">
            <a:avLst>
              <a:gd name="adj" fmla="val 25726039"/>
            </a:avLst>
          </a:prstGeom>
          <a:solidFill>
            <a:srgbClr val="912A5A"/>
          </a:solidFill>
          <a:ln w="7620">
            <a:solidFill>
              <a:srgbClr val="FFFFFF"/>
            </a:solidFill>
            <a:prstDash val="solid"/>
          </a:ln>
        </p:spPr>
      </p:sp>
      <p:sp>
        <p:nvSpPr>
          <p:cNvPr id="8" name="Text 4"/>
          <p:cNvSpPr/>
          <p:nvPr/>
        </p:nvSpPr>
        <p:spPr>
          <a:xfrm>
            <a:off x="6407110" y="6263164"/>
            <a:ext cx="180380" cy="146328"/>
          </a:xfrm>
          <a:prstGeom prst="rect">
            <a:avLst/>
          </a:prstGeom>
          <a:noFill/>
          <a:ln/>
        </p:spPr>
        <p:txBody>
          <a:bodyPr wrap="none" rtlCol="0" anchor="t"/>
          <a:lstStyle/>
          <a:p>
            <a:pPr algn="ctr" indent="0" marL="0">
              <a:lnSpc>
                <a:spcPts val="1152"/>
              </a:lnSpc>
              <a:buNone/>
            </a:pPr>
            <a:r>
              <a:rPr lang="en-US" sz="1152" dirty="0">
                <a:solidFill>
                  <a:srgbClr val="FFFFFF"/>
                </a:solidFill>
                <a:latin typeface="Barlow" pitchFamily="34" charset="0"/>
                <a:ea typeface="Barlow" pitchFamily="34" charset="-122"/>
                <a:cs typeface="Barlow" pitchFamily="34" charset="-120"/>
              </a:rPr>
              <a:t>La</a:t>
            </a:r>
            <a:endParaRPr lang="en-US" sz="1152" dirty="0"/>
          </a:p>
        </p:txBody>
      </p:sp>
      <p:sp>
        <p:nvSpPr>
          <p:cNvPr id="9" name="Text 5"/>
          <p:cNvSpPr/>
          <p:nvPr/>
        </p:nvSpPr>
        <p:spPr>
          <a:xfrm>
            <a:off x="6786086" y="6141958"/>
            <a:ext cx="2953464" cy="388858"/>
          </a:xfrm>
          <a:prstGeom prst="rect">
            <a:avLst/>
          </a:prstGeom>
          <a:noFill/>
          <a:ln/>
        </p:spPr>
        <p:txBody>
          <a:bodyPr wrap="none" rtlCol="0" anchor="t"/>
          <a:lstStyle/>
          <a:p>
            <a:pPr algn="l" indent="0" marL="0">
              <a:lnSpc>
                <a:spcPts val="3062"/>
              </a:lnSpc>
              <a:buNone/>
            </a:pPr>
            <a:r>
              <a:rPr lang="en-US" sz="2187" b="1" dirty="0">
                <a:solidFill>
                  <a:srgbClr val="E0E4E6"/>
                </a:solidFill>
                <a:latin typeface="Barlow" pitchFamily="34" charset="0"/>
                <a:ea typeface="Barlow" pitchFamily="34" charset="-122"/>
                <a:cs typeface="Barlow" pitchFamily="34" charset="-120"/>
              </a:rPr>
              <a:t>by Lyy Lee Vann Hưnggg</a:t>
            </a:r>
            <a:endParaRPr lang="en-US" sz="2187"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935236"/>
            <a:ext cx="9381649" cy="1388745"/>
          </a:xfrm>
          <a:prstGeom prst="rect">
            <a:avLst/>
          </a:prstGeom>
          <a:noFill/>
          <a:ln/>
        </p:spPr>
        <p:txBody>
          <a:bodyPr wrap="square" rtlCol="0" anchor="t"/>
          <a:lstStyle/>
          <a:p>
            <a:pPr indent="0" marL="0">
              <a:lnSpc>
                <a:spcPts val="5468"/>
              </a:lnSpc>
              <a:buNone/>
            </a:pPr>
            <a:r>
              <a:rPr lang="en-US" sz="4374" b="1" dirty="0">
                <a:solidFill>
                  <a:srgbClr val="F0FCFF"/>
                </a:solidFill>
                <a:latin typeface="Spline Sans" pitchFamily="34" charset="0"/>
                <a:ea typeface="Spline Sans" pitchFamily="34" charset="-122"/>
                <a:cs typeface="Spline Sans" pitchFamily="34" charset="-120"/>
              </a:rPr>
              <a:t>Sự Khác Biệt Giữa Thị Trường Tiền Tệ và Thị Trường Vốn</a:t>
            </a:r>
            <a:endParaRPr lang="en-US" sz="4374" dirty="0"/>
          </a:p>
        </p:txBody>
      </p:sp>
      <p:sp>
        <p:nvSpPr>
          <p:cNvPr id="5" name="Shape 2"/>
          <p:cNvSpPr/>
          <p:nvPr/>
        </p:nvSpPr>
        <p:spPr>
          <a:xfrm>
            <a:off x="2624376" y="2941915"/>
            <a:ext cx="499943" cy="499943"/>
          </a:xfrm>
          <a:prstGeom prst="roundRect">
            <a:avLst>
              <a:gd name="adj" fmla="val 80001"/>
            </a:avLst>
          </a:prstGeom>
          <a:solidFill>
            <a:srgbClr val="0A081B"/>
          </a:solidFill>
          <a:ln w="22860">
            <a:solidFill>
              <a:srgbClr val="E0E4E6"/>
            </a:solidFill>
            <a:prstDash val="solid"/>
          </a:ln>
        </p:spPr>
      </p:sp>
      <p:sp>
        <p:nvSpPr>
          <p:cNvPr id="6" name="Text 3"/>
          <p:cNvSpPr/>
          <p:nvPr/>
        </p:nvSpPr>
        <p:spPr>
          <a:xfrm>
            <a:off x="2802255" y="2983587"/>
            <a:ext cx="144185" cy="416481"/>
          </a:xfrm>
          <a:prstGeom prst="rect">
            <a:avLst/>
          </a:prstGeom>
          <a:noFill/>
          <a:ln/>
        </p:spPr>
        <p:txBody>
          <a:bodyPr wrap="none" rtlCol="0" anchor="t"/>
          <a:lstStyle/>
          <a:p>
            <a:pPr algn="ctr" indent="0" marL="0">
              <a:lnSpc>
                <a:spcPts val="3281"/>
              </a:lnSpc>
              <a:buNone/>
            </a:pPr>
            <a:r>
              <a:rPr lang="en-US" sz="2624" b="1" dirty="0">
                <a:solidFill>
                  <a:srgbClr val="16FFBB"/>
                </a:solidFill>
                <a:latin typeface="Spline Sans" pitchFamily="34" charset="0"/>
                <a:ea typeface="Spline Sans" pitchFamily="34" charset="-122"/>
                <a:cs typeface="Spline Sans" pitchFamily="34" charset="-120"/>
              </a:rPr>
              <a:t>1</a:t>
            </a:r>
            <a:endParaRPr lang="en-US" sz="2624" dirty="0"/>
          </a:p>
        </p:txBody>
      </p:sp>
      <p:sp>
        <p:nvSpPr>
          <p:cNvPr id="7" name="Text 4"/>
          <p:cNvSpPr/>
          <p:nvPr/>
        </p:nvSpPr>
        <p:spPr>
          <a:xfrm>
            <a:off x="3346490" y="3018234"/>
            <a:ext cx="2777490" cy="347186"/>
          </a:xfrm>
          <a:prstGeom prst="rect">
            <a:avLst/>
          </a:prstGeom>
          <a:noFill/>
          <a:ln/>
        </p:spPr>
        <p:txBody>
          <a:bodyPr wrap="none" rtlCol="0" anchor="t"/>
          <a:lstStyle/>
          <a:p>
            <a:pPr indent="0" marL="0">
              <a:lnSpc>
                <a:spcPts val="2734"/>
              </a:lnSpc>
              <a:buNone/>
            </a:pPr>
            <a:r>
              <a:rPr lang="en-US" sz="2187" b="1" dirty="0">
                <a:solidFill>
                  <a:srgbClr val="16FFBB"/>
                </a:solidFill>
                <a:latin typeface="Spline Sans" pitchFamily="34" charset="0"/>
                <a:ea typeface="Spline Sans" pitchFamily="34" charset="-122"/>
                <a:cs typeface="Spline Sans" pitchFamily="34" charset="-120"/>
              </a:rPr>
              <a:t>Thời Hạn Giao Dịch</a:t>
            </a:r>
            <a:endParaRPr lang="en-US" sz="2187" dirty="0"/>
          </a:p>
        </p:txBody>
      </p:sp>
      <p:sp>
        <p:nvSpPr>
          <p:cNvPr id="8" name="Text 5"/>
          <p:cNvSpPr/>
          <p:nvPr/>
        </p:nvSpPr>
        <p:spPr>
          <a:xfrm>
            <a:off x="3346490" y="3498652"/>
            <a:ext cx="3857625" cy="1421606"/>
          </a:xfrm>
          <a:prstGeom prst="rect">
            <a:avLst/>
          </a:prstGeom>
          <a:noFill/>
          <a:ln/>
        </p:spPr>
        <p:txBody>
          <a:bodyPr wrap="square" rtlCol="0" anchor="t"/>
          <a:lstStyle/>
          <a:p>
            <a:pPr indent="0" marL="0">
              <a:lnSpc>
                <a:spcPts val="2799"/>
              </a:lnSpc>
              <a:buNone/>
            </a:pPr>
            <a:r>
              <a:rPr lang="en-US" sz="1750" dirty="0">
                <a:solidFill>
                  <a:srgbClr val="E0E4E6"/>
                </a:solidFill>
                <a:latin typeface="Barlow" pitchFamily="34" charset="0"/>
                <a:ea typeface="Barlow" pitchFamily="34" charset="-122"/>
                <a:cs typeface="Barlow" pitchFamily="34" charset="-120"/>
              </a:rPr>
              <a:t>Thị trường tiền tệ giao dịch các công cụ nợ ngắn hạn dưới 1 năm, trong khi thị trường vốn giao dịch các công cụ dài hạn hơn 1 năm.</a:t>
            </a:r>
            <a:endParaRPr lang="en-US" sz="1750" dirty="0"/>
          </a:p>
        </p:txBody>
      </p:sp>
      <p:sp>
        <p:nvSpPr>
          <p:cNvPr id="9" name="Shape 6"/>
          <p:cNvSpPr/>
          <p:nvPr/>
        </p:nvSpPr>
        <p:spPr>
          <a:xfrm>
            <a:off x="7426285" y="2941915"/>
            <a:ext cx="499943" cy="499943"/>
          </a:xfrm>
          <a:prstGeom prst="roundRect">
            <a:avLst>
              <a:gd name="adj" fmla="val 80001"/>
            </a:avLst>
          </a:prstGeom>
          <a:solidFill>
            <a:srgbClr val="0A081B"/>
          </a:solidFill>
          <a:ln w="22860">
            <a:solidFill>
              <a:srgbClr val="E0E4E6"/>
            </a:solidFill>
            <a:prstDash val="solid"/>
          </a:ln>
        </p:spPr>
      </p:sp>
      <p:sp>
        <p:nvSpPr>
          <p:cNvPr id="10" name="Text 7"/>
          <p:cNvSpPr/>
          <p:nvPr/>
        </p:nvSpPr>
        <p:spPr>
          <a:xfrm>
            <a:off x="7583567" y="2983587"/>
            <a:ext cx="185380" cy="416481"/>
          </a:xfrm>
          <a:prstGeom prst="rect">
            <a:avLst/>
          </a:prstGeom>
          <a:noFill/>
          <a:ln/>
        </p:spPr>
        <p:txBody>
          <a:bodyPr wrap="none" rtlCol="0" anchor="t"/>
          <a:lstStyle/>
          <a:p>
            <a:pPr algn="ctr" indent="0" marL="0">
              <a:lnSpc>
                <a:spcPts val="3281"/>
              </a:lnSpc>
              <a:buNone/>
            </a:pPr>
            <a:r>
              <a:rPr lang="en-US" sz="2624" b="1" dirty="0">
                <a:solidFill>
                  <a:srgbClr val="29DDDA"/>
                </a:solidFill>
                <a:latin typeface="Spline Sans" pitchFamily="34" charset="0"/>
                <a:ea typeface="Spline Sans" pitchFamily="34" charset="-122"/>
                <a:cs typeface="Spline Sans" pitchFamily="34" charset="-120"/>
              </a:rPr>
              <a:t>2</a:t>
            </a:r>
            <a:endParaRPr lang="en-US" sz="2624" dirty="0"/>
          </a:p>
        </p:txBody>
      </p:sp>
      <p:sp>
        <p:nvSpPr>
          <p:cNvPr id="11" name="Text 8"/>
          <p:cNvSpPr/>
          <p:nvPr/>
        </p:nvSpPr>
        <p:spPr>
          <a:xfrm>
            <a:off x="8148399" y="3018234"/>
            <a:ext cx="3278148" cy="347186"/>
          </a:xfrm>
          <a:prstGeom prst="rect">
            <a:avLst/>
          </a:prstGeom>
          <a:noFill/>
          <a:ln/>
        </p:spPr>
        <p:txBody>
          <a:bodyPr wrap="none" rtlCol="0" anchor="t"/>
          <a:lstStyle/>
          <a:p>
            <a:pPr indent="0" marL="0">
              <a:lnSpc>
                <a:spcPts val="2734"/>
              </a:lnSpc>
              <a:buNone/>
            </a:pPr>
            <a:r>
              <a:rPr lang="en-US" sz="2187" b="1" dirty="0">
                <a:solidFill>
                  <a:srgbClr val="29DDDA"/>
                </a:solidFill>
                <a:latin typeface="Spline Sans" pitchFamily="34" charset="0"/>
                <a:ea typeface="Spline Sans" pitchFamily="34" charset="-122"/>
                <a:cs typeface="Spline Sans" pitchFamily="34" charset="-120"/>
              </a:rPr>
              <a:t>Rủi Ro và Tỷ Suất Sinh Lời</a:t>
            </a:r>
            <a:endParaRPr lang="en-US" sz="2187" dirty="0"/>
          </a:p>
        </p:txBody>
      </p:sp>
      <p:sp>
        <p:nvSpPr>
          <p:cNvPr id="12" name="Text 9"/>
          <p:cNvSpPr/>
          <p:nvPr/>
        </p:nvSpPr>
        <p:spPr>
          <a:xfrm>
            <a:off x="8148399" y="3498652"/>
            <a:ext cx="3857625" cy="1421606"/>
          </a:xfrm>
          <a:prstGeom prst="rect">
            <a:avLst/>
          </a:prstGeom>
          <a:noFill/>
          <a:ln/>
        </p:spPr>
        <p:txBody>
          <a:bodyPr wrap="square" rtlCol="0" anchor="t"/>
          <a:lstStyle/>
          <a:p>
            <a:pPr indent="0" marL="0">
              <a:lnSpc>
                <a:spcPts val="2799"/>
              </a:lnSpc>
              <a:buNone/>
            </a:pPr>
            <a:r>
              <a:rPr lang="en-US" sz="1750" dirty="0">
                <a:solidFill>
                  <a:srgbClr val="E0E4E6"/>
                </a:solidFill>
                <a:latin typeface="Barlow" pitchFamily="34" charset="0"/>
                <a:ea typeface="Barlow" pitchFamily="34" charset="-122"/>
                <a:cs typeface="Barlow" pitchFamily="34" charset="-120"/>
              </a:rPr>
              <a:t>Thị trường tiền tệ có rủi ro thấp hơn và tỷ suất sinh lời thấp hơn, trong khi thị trường vốn có rủi ro cao hơn và tỷ suất sinh lời cao hơn.</a:t>
            </a:r>
            <a:endParaRPr lang="en-US" sz="1750" dirty="0"/>
          </a:p>
        </p:txBody>
      </p:sp>
      <p:sp>
        <p:nvSpPr>
          <p:cNvPr id="13" name="Shape 10"/>
          <p:cNvSpPr/>
          <p:nvPr/>
        </p:nvSpPr>
        <p:spPr>
          <a:xfrm>
            <a:off x="2624376" y="5316022"/>
            <a:ext cx="499943" cy="499943"/>
          </a:xfrm>
          <a:prstGeom prst="roundRect">
            <a:avLst>
              <a:gd name="adj" fmla="val 80001"/>
            </a:avLst>
          </a:prstGeom>
          <a:solidFill>
            <a:srgbClr val="0A081B"/>
          </a:solidFill>
          <a:ln w="22860">
            <a:solidFill>
              <a:srgbClr val="E0E4E6"/>
            </a:solidFill>
            <a:prstDash val="solid"/>
          </a:ln>
        </p:spPr>
      </p:sp>
      <p:sp>
        <p:nvSpPr>
          <p:cNvPr id="14" name="Text 11"/>
          <p:cNvSpPr/>
          <p:nvPr/>
        </p:nvSpPr>
        <p:spPr>
          <a:xfrm>
            <a:off x="2776776" y="5357693"/>
            <a:ext cx="195143" cy="416481"/>
          </a:xfrm>
          <a:prstGeom prst="rect">
            <a:avLst/>
          </a:prstGeom>
          <a:noFill/>
          <a:ln/>
        </p:spPr>
        <p:txBody>
          <a:bodyPr wrap="none" rtlCol="0" anchor="t"/>
          <a:lstStyle/>
          <a:p>
            <a:pPr algn="ctr" indent="0" marL="0">
              <a:lnSpc>
                <a:spcPts val="3281"/>
              </a:lnSpc>
              <a:buNone/>
            </a:pPr>
            <a:r>
              <a:rPr lang="en-US" sz="2624" b="1" dirty="0">
                <a:solidFill>
                  <a:srgbClr val="37A7E7"/>
                </a:solidFill>
                <a:latin typeface="Spline Sans" pitchFamily="34" charset="0"/>
                <a:ea typeface="Spline Sans" pitchFamily="34" charset="-122"/>
                <a:cs typeface="Spline Sans" pitchFamily="34" charset="-120"/>
              </a:rPr>
              <a:t>3</a:t>
            </a:r>
            <a:endParaRPr lang="en-US" sz="2624" dirty="0"/>
          </a:p>
        </p:txBody>
      </p:sp>
      <p:sp>
        <p:nvSpPr>
          <p:cNvPr id="15" name="Text 12"/>
          <p:cNvSpPr/>
          <p:nvPr/>
        </p:nvSpPr>
        <p:spPr>
          <a:xfrm>
            <a:off x="3346490" y="5392341"/>
            <a:ext cx="2777490" cy="347186"/>
          </a:xfrm>
          <a:prstGeom prst="rect">
            <a:avLst/>
          </a:prstGeom>
          <a:noFill/>
          <a:ln/>
        </p:spPr>
        <p:txBody>
          <a:bodyPr wrap="none" rtlCol="0" anchor="t"/>
          <a:lstStyle/>
          <a:p>
            <a:pPr indent="0" marL="0">
              <a:lnSpc>
                <a:spcPts val="2734"/>
              </a:lnSpc>
              <a:buNone/>
            </a:pPr>
            <a:r>
              <a:rPr lang="en-US" sz="2187" b="1" dirty="0">
                <a:solidFill>
                  <a:srgbClr val="37A7E7"/>
                </a:solidFill>
                <a:latin typeface="Spline Sans" pitchFamily="34" charset="0"/>
                <a:ea typeface="Spline Sans" pitchFamily="34" charset="-122"/>
                <a:cs typeface="Spline Sans" pitchFamily="34" charset="-120"/>
              </a:rPr>
              <a:t>Tính Thanh Khoản</a:t>
            </a:r>
            <a:endParaRPr lang="en-US" sz="2187" dirty="0"/>
          </a:p>
        </p:txBody>
      </p:sp>
      <p:sp>
        <p:nvSpPr>
          <p:cNvPr id="16" name="Text 13"/>
          <p:cNvSpPr/>
          <p:nvPr/>
        </p:nvSpPr>
        <p:spPr>
          <a:xfrm>
            <a:off x="3346490" y="5872758"/>
            <a:ext cx="3857625" cy="1066205"/>
          </a:xfrm>
          <a:prstGeom prst="rect">
            <a:avLst/>
          </a:prstGeom>
          <a:noFill/>
          <a:ln/>
        </p:spPr>
        <p:txBody>
          <a:bodyPr wrap="square" rtlCol="0" anchor="t"/>
          <a:lstStyle/>
          <a:p>
            <a:pPr indent="0" marL="0">
              <a:lnSpc>
                <a:spcPts val="2799"/>
              </a:lnSpc>
              <a:buNone/>
            </a:pPr>
            <a:r>
              <a:rPr lang="en-US" sz="1750" dirty="0">
                <a:solidFill>
                  <a:srgbClr val="E0E4E6"/>
                </a:solidFill>
                <a:latin typeface="Barlow" pitchFamily="34" charset="0"/>
                <a:ea typeface="Barlow" pitchFamily="34" charset="-122"/>
                <a:cs typeface="Barlow" pitchFamily="34" charset="-120"/>
              </a:rPr>
              <a:t>Các công cụ trong thị trường tiền tệ có tính thanh khoản cao hơn so với thị trường vốn.</a:t>
            </a:r>
            <a:endParaRPr lang="en-US" sz="1750" dirty="0"/>
          </a:p>
        </p:txBody>
      </p:sp>
      <p:sp>
        <p:nvSpPr>
          <p:cNvPr id="17" name="Shape 14"/>
          <p:cNvSpPr/>
          <p:nvPr/>
        </p:nvSpPr>
        <p:spPr>
          <a:xfrm>
            <a:off x="7426285" y="5316022"/>
            <a:ext cx="499943" cy="499943"/>
          </a:xfrm>
          <a:prstGeom prst="roundRect">
            <a:avLst>
              <a:gd name="adj" fmla="val 80001"/>
            </a:avLst>
          </a:prstGeom>
          <a:solidFill>
            <a:srgbClr val="0A081B"/>
          </a:solidFill>
          <a:ln w="22860">
            <a:solidFill>
              <a:srgbClr val="E0E4E6"/>
            </a:solidFill>
            <a:prstDash val="solid"/>
          </a:ln>
        </p:spPr>
      </p:sp>
      <p:sp>
        <p:nvSpPr>
          <p:cNvPr id="18" name="Text 15"/>
          <p:cNvSpPr/>
          <p:nvPr/>
        </p:nvSpPr>
        <p:spPr>
          <a:xfrm>
            <a:off x="7582019" y="5357693"/>
            <a:ext cx="188357" cy="416481"/>
          </a:xfrm>
          <a:prstGeom prst="rect">
            <a:avLst/>
          </a:prstGeom>
          <a:noFill/>
          <a:ln/>
        </p:spPr>
        <p:txBody>
          <a:bodyPr wrap="none" rtlCol="0" anchor="t"/>
          <a:lstStyle/>
          <a:p>
            <a:pPr algn="ctr" indent="0" marL="0">
              <a:lnSpc>
                <a:spcPts val="3281"/>
              </a:lnSpc>
              <a:buNone/>
            </a:pPr>
            <a:r>
              <a:rPr lang="en-US" sz="2624" b="1" dirty="0">
                <a:solidFill>
                  <a:srgbClr val="5372DF"/>
                </a:solidFill>
                <a:latin typeface="Spline Sans" pitchFamily="34" charset="0"/>
                <a:ea typeface="Spline Sans" pitchFamily="34" charset="-122"/>
                <a:cs typeface="Spline Sans" pitchFamily="34" charset="-120"/>
              </a:rPr>
              <a:t>4</a:t>
            </a:r>
            <a:endParaRPr lang="en-US" sz="2624" dirty="0"/>
          </a:p>
        </p:txBody>
      </p:sp>
      <p:sp>
        <p:nvSpPr>
          <p:cNvPr id="19" name="Text 16"/>
          <p:cNvSpPr/>
          <p:nvPr/>
        </p:nvSpPr>
        <p:spPr>
          <a:xfrm>
            <a:off x="8148399" y="5392341"/>
            <a:ext cx="2777490" cy="347186"/>
          </a:xfrm>
          <a:prstGeom prst="rect">
            <a:avLst/>
          </a:prstGeom>
          <a:noFill/>
          <a:ln/>
        </p:spPr>
        <p:txBody>
          <a:bodyPr wrap="none" rtlCol="0" anchor="t"/>
          <a:lstStyle/>
          <a:p>
            <a:pPr indent="0" marL="0">
              <a:lnSpc>
                <a:spcPts val="2734"/>
              </a:lnSpc>
              <a:buNone/>
            </a:pPr>
            <a:r>
              <a:rPr lang="en-US" sz="2187" b="1" dirty="0">
                <a:solidFill>
                  <a:srgbClr val="5372DF"/>
                </a:solidFill>
                <a:latin typeface="Spline Sans" pitchFamily="34" charset="0"/>
                <a:ea typeface="Spline Sans" pitchFamily="34" charset="-122"/>
                <a:cs typeface="Spline Sans" pitchFamily="34" charset="-120"/>
              </a:rPr>
              <a:t>Nhà Đầu Tư</a:t>
            </a:r>
            <a:endParaRPr lang="en-US" sz="2187" dirty="0"/>
          </a:p>
        </p:txBody>
      </p:sp>
      <p:sp>
        <p:nvSpPr>
          <p:cNvPr id="20" name="Text 17"/>
          <p:cNvSpPr/>
          <p:nvPr/>
        </p:nvSpPr>
        <p:spPr>
          <a:xfrm>
            <a:off x="8148399" y="5872758"/>
            <a:ext cx="3857625" cy="1421606"/>
          </a:xfrm>
          <a:prstGeom prst="rect">
            <a:avLst/>
          </a:prstGeom>
          <a:noFill/>
          <a:ln/>
        </p:spPr>
        <p:txBody>
          <a:bodyPr wrap="square" rtlCol="0" anchor="t"/>
          <a:lstStyle/>
          <a:p>
            <a:pPr indent="0" marL="0">
              <a:lnSpc>
                <a:spcPts val="2799"/>
              </a:lnSpc>
              <a:buNone/>
            </a:pPr>
            <a:r>
              <a:rPr lang="en-US" sz="1750" dirty="0">
                <a:solidFill>
                  <a:srgbClr val="E0E4E6"/>
                </a:solidFill>
                <a:latin typeface="Barlow" pitchFamily="34" charset="0"/>
                <a:ea typeface="Barlow" pitchFamily="34" charset="-122"/>
                <a:cs typeface="Barlow" pitchFamily="34" charset="-120"/>
              </a:rPr>
              <a:t>Thị trường tiền tệ chủ yếu là các tổ chức tài chính, trong khi thị trường vốn thu hút cả các tổ chức và nhà đầu tư cá nhân.</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A081B">
              <a:alpha val="80000"/>
            </a:srgbClr>
          </a:solidFill>
          <a:ln/>
        </p:spPr>
      </p:sp>
      <p:sp>
        <p:nvSpPr>
          <p:cNvPr id="6" name="Text 2"/>
          <p:cNvSpPr/>
          <p:nvPr/>
        </p:nvSpPr>
        <p:spPr>
          <a:xfrm>
            <a:off x="2624376" y="1221224"/>
            <a:ext cx="7054096" cy="694373"/>
          </a:xfrm>
          <a:prstGeom prst="rect">
            <a:avLst/>
          </a:prstGeom>
          <a:noFill/>
          <a:ln/>
        </p:spPr>
        <p:txBody>
          <a:bodyPr wrap="none" rtlCol="0" anchor="t"/>
          <a:lstStyle/>
          <a:p>
            <a:pPr indent="0" marL="0">
              <a:lnSpc>
                <a:spcPts val="5468"/>
              </a:lnSpc>
              <a:buNone/>
            </a:pPr>
            <a:r>
              <a:rPr lang="en-US" sz="4374" b="1" dirty="0">
                <a:solidFill>
                  <a:srgbClr val="F0FCFF"/>
                </a:solidFill>
                <a:latin typeface="Spline Sans" pitchFamily="34" charset="0"/>
                <a:ea typeface="Spline Sans" pitchFamily="34" charset="-122"/>
                <a:cs typeface="Spline Sans" pitchFamily="34" charset="-120"/>
              </a:rPr>
              <a:t>Vai Trò Của Thị Trường Vốn</a:t>
            </a:r>
            <a:endParaRPr lang="en-US" sz="4374" dirty="0"/>
          </a:p>
        </p:txBody>
      </p:sp>
      <p:pic>
        <p:nvPicPr>
          <p:cNvPr id="7" name="Image 2" descr="preencoded.png">    </p:cNvPr>
          <p:cNvPicPr>
            <a:picLocks noChangeAspect="1"/>
          </p:cNvPicPr>
          <p:nvPr/>
        </p:nvPicPr>
        <p:blipFill>
          <a:blip r:embed="rId3"/>
          <a:stretch>
            <a:fillRect/>
          </a:stretch>
        </p:blipFill>
        <p:spPr>
          <a:xfrm>
            <a:off x="2624376" y="2248853"/>
            <a:ext cx="3127177" cy="888682"/>
          </a:xfrm>
          <a:prstGeom prst="rect">
            <a:avLst/>
          </a:prstGeom>
        </p:spPr>
      </p:pic>
      <p:sp>
        <p:nvSpPr>
          <p:cNvPr id="8" name="Text 3"/>
          <p:cNvSpPr/>
          <p:nvPr/>
        </p:nvSpPr>
        <p:spPr>
          <a:xfrm>
            <a:off x="2846546" y="3470791"/>
            <a:ext cx="2682835" cy="694373"/>
          </a:xfrm>
          <a:prstGeom prst="rect">
            <a:avLst/>
          </a:prstGeom>
          <a:noFill/>
          <a:ln/>
        </p:spPr>
        <p:txBody>
          <a:bodyPr wrap="square" rtlCol="0" anchor="t"/>
          <a:lstStyle/>
          <a:p>
            <a:pPr algn="l" indent="0" marL="0">
              <a:lnSpc>
                <a:spcPts val="2734"/>
              </a:lnSpc>
              <a:buNone/>
            </a:pPr>
            <a:r>
              <a:rPr lang="en-US" sz="2187" b="1" dirty="0">
                <a:solidFill>
                  <a:srgbClr val="16FFBB"/>
                </a:solidFill>
                <a:latin typeface="Spline Sans" pitchFamily="34" charset="0"/>
                <a:ea typeface="Spline Sans" pitchFamily="34" charset="-122"/>
                <a:cs typeface="Spline Sans" pitchFamily="34" charset="-120"/>
              </a:rPr>
              <a:t>Huy Động Vốn Dài Hạn</a:t>
            </a:r>
            <a:endParaRPr lang="en-US" sz="2187" dirty="0"/>
          </a:p>
        </p:txBody>
      </p:sp>
      <p:sp>
        <p:nvSpPr>
          <p:cNvPr id="9" name="Text 4"/>
          <p:cNvSpPr/>
          <p:nvPr/>
        </p:nvSpPr>
        <p:spPr>
          <a:xfrm>
            <a:off x="2846546" y="4298394"/>
            <a:ext cx="2682835" cy="2487811"/>
          </a:xfrm>
          <a:prstGeom prst="rect">
            <a:avLst/>
          </a:prstGeom>
          <a:noFill/>
          <a:ln/>
        </p:spPr>
        <p:txBody>
          <a:bodyPr wrap="square" rtlCol="0" anchor="t"/>
          <a:lstStyle/>
          <a:p>
            <a:pPr algn="l" indent="0" marL="0">
              <a:lnSpc>
                <a:spcPts val="2799"/>
              </a:lnSpc>
              <a:buNone/>
            </a:pPr>
            <a:r>
              <a:rPr lang="en-US" sz="1750" dirty="0">
                <a:solidFill>
                  <a:srgbClr val="E0E4E6"/>
                </a:solidFill>
                <a:latin typeface="Barlow" pitchFamily="34" charset="0"/>
                <a:ea typeface="Barlow" pitchFamily="34" charset="-122"/>
                <a:cs typeface="Barlow" pitchFamily="34" charset="-120"/>
              </a:rPr>
              <a:t>Thị trường vốn cho phép các doanh nghiệp, chính phủ và các tổ chức khác huy động vốn dài hạn thông qua phát hành cổ phiếu, trái phiếu để tài trợ cho các dự án lớn.</a:t>
            </a:r>
            <a:endParaRPr lang="en-US" sz="1750" dirty="0"/>
          </a:p>
        </p:txBody>
      </p:sp>
      <p:pic>
        <p:nvPicPr>
          <p:cNvPr id="10" name="Image 3" descr="preencoded.png">    </p:cNvPr>
          <p:cNvPicPr>
            <a:picLocks noChangeAspect="1"/>
          </p:cNvPicPr>
          <p:nvPr/>
        </p:nvPicPr>
        <p:blipFill>
          <a:blip r:embed="rId4"/>
          <a:stretch>
            <a:fillRect/>
          </a:stretch>
        </p:blipFill>
        <p:spPr>
          <a:xfrm>
            <a:off x="5751552" y="2248853"/>
            <a:ext cx="3127177" cy="888682"/>
          </a:xfrm>
          <a:prstGeom prst="rect">
            <a:avLst/>
          </a:prstGeom>
        </p:spPr>
      </p:pic>
      <p:sp>
        <p:nvSpPr>
          <p:cNvPr id="11" name="Text 5"/>
          <p:cNvSpPr/>
          <p:nvPr/>
        </p:nvSpPr>
        <p:spPr>
          <a:xfrm>
            <a:off x="5973723" y="3470791"/>
            <a:ext cx="2682835" cy="347186"/>
          </a:xfrm>
          <a:prstGeom prst="rect">
            <a:avLst/>
          </a:prstGeom>
          <a:noFill/>
          <a:ln/>
        </p:spPr>
        <p:txBody>
          <a:bodyPr wrap="none" rtlCol="0" anchor="t"/>
          <a:lstStyle/>
          <a:p>
            <a:pPr algn="l" indent="0" marL="0">
              <a:lnSpc>
                <a:spcPts val="2734"/>
              </a:lnSpc>
              <a:buNone/>
            </a:pPr>
            <a:r>
              <a:rPr lang="en-US" sz="2187" b="1" dirty="0">
                <a:solidFill>
                  <a:srgbClr val="29DDDA"/>
                </a:solidFill>
                <a:latin typeface="Spline Sans" pitchFamily="34" charset="0"/>
                <a:ea typeface="Spline Sans" pitchFamily="34" charset="-122"/>
                <a:cs typeface="Spline Sans" pitchFamily="34" charset="-120"/>
              </a:rPr>
              <a:t>Tạo Cơ Hội Đầu Tư</a:t>
            </a:r>
            <a:endParaRPr lang="en-US" sz="2187" dirty="0"/>
          </a:p>
        </p:txBody>
      </p:sp>
      <p:sp>
        <p:nvSpPr>
          <p:cNvPr id="12" name="Text 6"/>
          <p:cNvSpPr/>
          <p:nvPr/>
        </p:nvSpPr>
        <p:spPr>
          <a:xfrm>
            <a:off x="5973723" y="3951208"/>
            <a:ext cx="2682835" cy="2132409"/>
          </a:xfrm>
          <a:prstGeom prst="rect">
            <a:avLst/>
          </a:prstGeom>
          <a:noFill/>
          <a:ln/>
        </p:spPr>
        <p:txBody>
          <a:bodyPr wrap="square" rtlCol="0" anchor="t"/>
          <a:lstStyle/>
          <a:p>
            <a:pPr algn="l" indent="0" marL="0">
              <a:lnSpc>
                <a:spcPts val="2799"/>
              </a:lnSpc>
              <a:buNone/>
            </a:pPr>
            <a:r>
              <a:rPr lang="en-US" sz="1750" dirty="0">
                <a:solidFill>
                  <a:srgbClr val="E0E4E6"/>
                </a:solidFill>
                <a:latin typeface="Barlow" pitchFamily="34" charset="0"/>
                <a:ea typeface="Barlow" pitchFamily="34" charset="-122"/>
                <a:cs typeface="Barlow" pitchFamily="34" charset="-120"/>
              </a:rPr>
              <a:t>Thị trường vốn cung cấp các công cụ đầu tư đa dạng như cổ phiếu, trái phiếu, chứng khoán phái sinh, giúp nhà đầu tư phân tán rủi ro và tăng cơ hội sinh lời.</a:t>
            </a:r>
            <a:endParaRPr lang="en-US" sz="1750" dirty="0"/>
          </a:p>
        </p:txBody>
      </p:sp>
      <p:pic>
        <p:nvPicPr>
          <p:cNvPr id="13" name="Image 4" descr="preencoded.png">    </p:cNvPr>
          <p:cNvPicPr>
            <a:picLocks noChangeAspect="1"/>
          </p:cNvPicPr>
          <p:nvPr/>
        </p:nvPicPr>
        <p:blipFill>
          <a:blip r:embed="rId5"/>
          <a:stretch>
            <a:fillRect/>
          </a:stretch>
        </p:blipFill>
        <p:spPr>
          <a:xfrm>
            <a:off x="8878729" y="2248853"/>
            <a:ext cx="3127296" cy="888682"/>
          </a:xfrm>
          <a:prstGeom prst="rect">
            <a:avLst/>
          </a:prstGeom>
        </p:spPr>
      </p:pic>
      <p:sp>
        <p:nvSpPr>
          <p:cNvPr id="14" name="Text 7"/>
          <p:cNvSpPr/>
          <p:nvPr/>
        </p:nvSpPr>
        <p:spPr>
          <a:xfrm>
            <a:off x="9100899" y="3470791"/>
            <a:ext cx="2682954" cy="347186"/>
          </a:xfrm>
          <a:prstGeom prst="rect">
            <a:avLst/>
          </a:prstGeom>
          <a:noFill/>
          <a:ln/>
        </p:spPr>
        <p:txBody>
          <a:bodyPr wrap="none" rtlCol="0" anchor="t"/>
          <a:lstStyle/>
          <a:p>
            <a:pPr algn="l" indent="0" marL="0">
              <a:lnSpc>
                <a:spcPts val="2734"/>
              </a:lnSpc>
              <a:buNone/>
            </a:pPr>
            <a:r>
              <a:rPr lang="en-US" sz="2187" b="1" dirty="0">
                <a:solidFill>
                  <a:srgbClr val="37A7E7"/>
                </a:solidFill>
                <a:latin typeface="Spline Sans" pitchFamily="34" charset="0"/>
                <a:ea typeface="Spline Sans" pitchFamily="34" charset="-122"/>
                <a:cs typeface="Spline Sans" pitchFamily="34" charset="-120"/>
              </a:rPr>
              <a:t>Định Giá Tài Sản</a:t>
            </a:r>
            <a:endParaRPr lang="en-US" sz="2187" dirty="0"/>
          </a:p>
        </p:txBody>
      </p:sp>
      <p:sp>
        <p:nvSpPr>
          <p:cNvPr id="15" name="Text 8"/>
          <p:cNvSpPr/>
          <p:nvPr/>
        </p:nvSpPr>
        <p:spPr>
          <a:xfrm>
            <a:off x="9100899" y="3951208"/>
            <a:ext cx="2682954" cy="2132409"/>
          </a:xfrm>
          <a:prstGeom prst="rect">
            <a:avLst/>
          </a:prstGeom>
          <a:noFill/>
          <a:ln/>
        </p:spPr>
        <p:txBody>
          <a:bodyPr wrap="square" rtlCol="0" anchor="t"/>
          <a:lstStyle/>
          <a:p>
            <a:pPr algn="l" indent="0" marL="0">
              <a:lnSpc>
                <a:spcPts val="2799"/>
              </a:lnSpc>
              <a:buNone/>
            </a:pPr>
            <a:r>
              <a:rPr lang="en-US" sz="1750" dirty="0">
                <a:solidFill>
                  <a:srgbClr val="E0E4E6"/>
                </a:solidFill>
                <a:latin typeface="Barlow" pitchFamily="34" charset="0"/>
                <a:ea typeface="Barlow" pitchFamily="34" charset="-122"/>
                <a:cs typeface="Barlow" pitchFamily="34" charset="-120"/>
              </a:rPr>
              <a:t>Giao dịch liên tục trên thị trường vốn giúp định giá hợp lý cho các tài sản như cổ phiếu, trái phiếu, phản ánh chính xác giá trị của các doanh nghiệp.</a:t>
            </a:r>
            <a:endParaRPr lang="en-US" sz="1750" dirty="0"/>
          </a:p>
        </p:txBody>
      </p:sp>
      <p:pic>
        <p:nvPicPr>
          <p:cNvPr id="16"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989886"/>
            <a:ext cx="9381649" cy="1388745"/>
          </a:xfrm>
          <a:prstGeom prst="rect">
            <a:avLst/>
          </a:prstGeom>
          <a:noFill/>
          <a:ln/>
        </p:spPr>
        <p:txBody>
          <a:bodyPr wrap="square" rtlCol="0" anchor="t"/>
          <a:lstStyle/>
          <a:p>
            <a:pPr indent="0" marL="0">
              <a:lnSpc>
                <a:spcPts val="5468"/>
              </a:lnSpc>
              <a:buNone/>
            </a:pPr>
            <a:r>
              <a:rPr lang="en-US" sz="4374" b="1" dirty="0">
                <a:solidFill>
                  <a:srgbClr val="F0FCFF"/>
                </a:solidFill>
                <a:latin typeface="Spline Sans" pitchFamily="34" charset="0"/>
                <a:ea typeface="Spline Sans" pitchFamily="34" charset="-122"/>
                <a:cs typeface="Spline Sans" pitchFamily="34" charset="-120"/>
              </a:rPr>
              <a:t>Sử Dụng Thị Trường Tài Chính Một Cách Hiệu Quả</a:t>
            </a:r>
            <a:endParaRPr lang="en-US" sz="4374" dirty="0"/>
          </a:p>
        </p:txBody>
      </p:sp>
      <p:pic>
        <p:nvPicPr>
          <p:cNvPr id="5" name="Image 1" descr="preencoded.png">    </p:cNvPr>
          <p:cNvPicPr>
            <a:picLocks noChangeAspect="1"/>
          </p:cNvPicPr>
          <p:nvPr/>
        </p:nvPicPr>
        <p:blipFill>
          <a:blip r:embed="rId2"/>
          <a:stretch>
            <a:fillRect/>
          </a:stretch>
        </p:blipFill>
        <p:spPr>
          <a:xfrm>
            <a:off x="2624376" y="2822972"/>
            <a:ext cx="523756" cy="523756"/>
          </a:xfrm>
          <a:prstGeom prst="rect">
            <a:avLst/>
          </a:prstGeom>
        </p:spPr>
      </p:pic>
      <p:sp>
        <p:nvSpPr>
          <p:cNvPr id="6" name="Text 2"/>
          <p:cNvSpPr/>
          <p:nvPr/>
        </p:nvSpPr>
        <p:spPr>
          <a:xfrm>
            <a:off x="2624376" y="3568898"/>
            <a:ext cx="2095381" cy="694373"/>
          </a:xfrm>
          <a:prstGeom prst="rect">
            <a:avLst/>
          </a:prstGeom>
          <a:noFill/>
          <a:ln/>
        </p:spPr>
        <p:txBody>
          <a:bodyPr wrap="square" rtlCol="0" anchor="t"/>
          <a:lstStyle/>
          <a:p>
            <a:pPr algn="l" indent="0" marL="0">
              <a:lnSpc>
                <a:spcPts val="2734"/>
              </a:lnSpc>
              <a:buNone/>
            </a:pPr>
            <a:r>
              <a:rPr lang="en-US" sz="2187" b="1" dirty="0">
                <a:solidFill>
                  <a:srgbClr val="16FFBB"/>
                </a:solidFill>
                <a:latin typeface="Spline Sans" pitchFamily="34" charset="0"/>
                <a:ea typeface="Spline Sans" pitchFamily="34" charset="-122"/>
                <a:cs typeface="Spline Sans" pitchFamily="34" charset="-120"/>
              </a:rPr>
              <a:t>Nghiên Cứu Kỹ Lưỡng</a:t>
            </a:r>
            <a:endParaRPr lang="en-US" sz="2187" dirty="0"/>
          </a:p>
        </p:txBody>
      </p:sp>
      <p:sp>
        <p:nvSpPr>
          <p:cNvPr id="7" name="Text 3"/>
          <p:cNvSpPr/>
          <p:nvPr/>
        </p:nvSpPr>
        <p:spPr>
          <a:xfrm>
            <a:off x="2624376" y="4396502"/>
            <a:ext cx="2095381" cy="2843213"/>
          </a:xfrm>
          <a:prstGeom prst="rect">
            <a:avLst/>
          </a:prstGeom>
          <a:noFill/>
          <a:ln/>
        </p:spPr>
        <p:txBody>
          <a:bodyPr wrap="square" rtlCol="0" anchor="t"/>
          <a:lstStyle/>
          <a:p>
            <a:pPr algn="l" indent="0" marL="0">
              <a:lnSpc>
                <a:spcPts val="2799"/>
              </a:lnSpc>
              <a:buNone/>
            </a:pPr>
            <a:r>
              <a:rPr lang="en-US" sz="1750" dirty="0">
                <a:solidFill>
                  <a:srgbClr val="E0E4E6"/>
                </a:solidFill>
                <a:latin typeface="Barlow" pitchFamily="34" charset="0"/>
                <a:ea typeface="Barlow" pitchFamily="34" charset="-122"/>
                <a:cs typeface="Barlow" pitchFamily="34" charset="-120"/>
              </a:rPr>
              <a:t>Trước khi đầu tư, cần phải nghiên cứu kỹ thông tin về tài sản, xu hướng thị trường, rủi ro và tỷ suất sinh lời, để đưa ra quyết định đầu tư thông minh.</a:t>
            </a:r>
            <a:endParaRPr lang="en-US" sz="1750" dirty="0"/>
          </a:p>
        </p:txBody>
      </p:sp>
      <p:pic>
        <p:nvPicPr>
          <p:cNvPr id="8" name="Image 2" descr="preencoded.png">    </p:cNvPr>
          <p:cNvPicPr>
            <a:picLocks noChangeAspect="1"/>
          </p:cNvPicPr>
          <p:nvPr/>
        </p:nvPicPr>
        <p:blipFill>
          <a:blip r:embed="rId3"/>
          <a:stretch>
            <a:fillRect/>
          </a:stretch>
        </p:blipFill>
        <p:spPr>
          <a:xfrm>
            <a:off x="5053012" y="2822972"/>
            <a:ext cx="523875" cy="523875"/>
          </a:xfrm>
          <a:prstGeom prst="rect">
            <a:avLst/>
          </a:prstGeom>
        </p:spPr>
      </p:pic>
      <p:sp>
        <p:nvSpPr>
          <p:cNvPr id="9" name="Text 4"/>
          <p:cNvSpPr/>
          <p:nvPr/>
        </p:nvSpPr>
        <p:spPr>
          <a:xfrm>
            <a:off x="5053012" y="3569018"/>
            <a:ext cx="2095500" cy="347186"/>
          </a:xfrm>
          <a:prstGeom prst="rect">
            <a:avLst/>
          </a:prstGeom>
          <a:noFill/>
          <a:ln/>
        </p:spPr>
        <p:txBody>
          <a:bodyPr wrap="none" rtlCol="0" anchor="t"/>
          <a:lstStyle/>
          <a:p>
            <a:pPr algn="l" indent="0" marL="0">
              <a:lnSpc>
                <a:spcPts val="2734"/>
              </a:lnSpc>
              <a:buNone/>
            </a:pPr>
            <a:r>
              <a:rPr lang="en-US" sz="2187" b="1" dirty="0">
                <a:solidFill>
                  <a:srgbClr val="29DDDA"/>
                </a:solidFill>
                <a:latin typeface="Spline Sans" pitchFamily="34" charset="0"/>
                <a:ea typeface="Spline Sans" pitchFamily="34" charset="-122"/>
                <a:cs typeface="Spline Sans" pitchFamily="34" charset="-120"/>
              </a:rPr>
              <a:t>Đa Dạng Hóa</a:t>
            </a:r>
            <a:endParaRPr lang="en-US" sz="2187" dirty="0"/>
          </a:p>
        </p:txBody>
      </p:sp>
      <p:sp>
        <p:nvSpPr>
          <p:cNvPr id="10" name="Text 5"/>
          <p:cNvSpPr/>
          <p:nvPr/>
        </p:nvSpPr>
        <p:spPr>
          <a:xfrm>
            <a:off x="5053012" y="4049435"/>
            <a:ext cx="2095500" cy="1777008"/>
          </a:xfrm>
          <a:prstGeom prst="rect">
            <a:avLst/>
          </a:prstGeom>
          <a:noFill/>
          <a:ln/>
        </p:spPr>
        <p:txBody>
          <a:bodyPr wrap="square" rtlCol="0" anchor="t"/>
          <a:lstStyle/>
          <a:p>
            <a:pPr algn="l" indent="0" marL="0">
              <a:lnSpc>
                <a:spcPts val="2799"/>
              </a:lnSpc>
              <a:buNone/>
            </a:pPr>
            <a:r>
              <a:rPr lang="en-US" sz="1750" dirty="0">
                <a:solidFill>
                  <a:srgbClr val="E0E4E6"/>
                </a:solidFill>
                <a:latin typeface="Barlow" pitchFamily="34" charset="0"/>
                <a:ea typeface="Barlow" pitchFamily="34" charset="-122"/>
                <a:cs typeface="Barlow" pitchFamily="34" charset="-120"/>
              </a:rPr>
              <a:t>Đầu tư vào nhiều loại tài sản khác nhau sẽ giúp phân tán rủi ro và tăng cơ hội sinh lời trong dài hạn.</a:t>
            </a:r>
            <a:endParaRPr lang="en-US" sz="1750" dirty="0"/>
          </a:p>
        </p:txBody>
      </p:sp>
      <p:pic>
        <p:nvPicPr>
          <p:cNvPr id="11" name="Image 3" descr="preencoded.png">    </p:cNvPr>
          <p:cNvPicPr>
            <a:picLocks noChangeAspect="1"/>
          </p:cNvPicPr>
          <p:nvPr/>
        </p:nvPicPr>
        <p:blipFill>
          <a:blip r:embed="rId4"/>
          <a:stretch>
            <a:fillRect/>
          </a:stretch>
        </p:blipFill>
        <p:spPr>
          <a:xfrm>
            <a:off x="7481768" y="2822972"/>
            <a:ext cx="523875" cy="523875"/>
          </a:xfrm>
          <a:prstGeom prst="rect">
            <a:avLst/>
          </a:prstGeom>
        </p:spPr>
      </p:pic>
      <p:sp>
        <p:nvSpPr>
          <p:cNvPr id="12" name="Text 6"/>
          <p:cNvSpPr/>
          <p:nvPr/>
        </p:nvSpPr>
        <p:spPr>
          <a:xfrm>
            <a:off x="7481768" y="3569018"/>
            <a:ext cx="2095500" cy="694373"/>
          </a:xfrm>
          <a:prstGeom prst="rect">
            <a:avLst/>
          </a:prstGeom>
          <a:noFill/>
          <a:ln/>
        </p:spPr>
        <p:txBody>
          <a:bodyPr wrap="square" rtlCol="0" anchor="t"/>
          <a:lstStyle/>
          <a:p>
            <a:pPr algn="l" indent="0" marL="0">
              <a:lnSpc>
                <a:spcPts val="2734"/>
              </a:lnSpc>
              <a:buNone/>
            </a:pPr>
            <a:r>
              <a:rPr lang="en-US" sz="2187" b="1" dirty="0">
                <a:solidFill>
                  <a:srgbClr val="37A7E7"/>
                </a:solidFill>
                <a:latin typeface="Spline Sans" pitchFamily="34" charset="0"/>
                <a:ea typeface="Spline Sans" pitchFamily="34" charset="-122"/>
                <a:cs typeface="Spline Sans" pitchFamily="34" charset="-120"/>
              </a:rPr>
              <a:t>Thời Điểm Đầu Tư</a:t>
            </a:r>
            <a:endParaRPr lang="en-US" sz="2187" dirty="0"/>
          </a:p>
        </p:txBody>
      </p:sp>
      <p:sp>
        <p:nvSpPr>
          <p:cNvPr id="13" name="Text 7"/>
          <p:cNvSpPr/>
          <p:nvPr/>
        </p:nvSpPr>
        <p:spPr>
          <a:xfrm>
            <a:off x="7481768" y="4396621"/>
            <a:ext cx="2095500" cy="2132409"/>
          </a:xfrm>
          <a:prstGeom prst="rect">
            <a:avLst/>
          </a:prstGeom>
          <a:noFill/>
          <a:ln/>
        </p:spPr>
        <p:txBody>
          <a:bodyPr wrap="square" rtlCol="0" anchor="t"/>
          <a:lstStyle/>
          <a:p>
            <a:pPr algn="l" indent="0" marL="0">
              <a:lnSpc>
                <a:spcPts val="2799"/>
              </a:lnSpc>
              <a:buNone/>
            </a:pPr>
            <a:r>
              <a:rPr lang="en-US" sz="1750" dirty="0">
                <a:solidFill>
                  <a:srgbClr val="E0E4E6"/>
                </a:solidFill>
                <a:latin typeface="Barlow" pitchFamily="34" charset="0"/>
                <a:ea typeface="Barlow" pitchFamily="34" charset="-122"/>
                <a:cs typeface="Barlow" pitchFamily="34" charset="-120"/>
              </a:rPr>
              <a:t>Nắm bắt thời điểm thích hợp để mua/bán tài sản dựa trên phân tích xu hướng thị trường là rất quan trọng.</a:t>
            </a:r>
            <a:endParaRPr lang="en-US" sz="1750" dirty="0"/>
          </a:p>
        </p:txBody>
      </p:sp>
      <p:pic>
        <p:nvPicPr>
          <p:cNvPr id="14" name="Image 4" descr="preencoded.png">    </p:cNvPr>
          <p:cNvPicPr>
            <a:picLocks noChangeAspect="1"/>
          </p:cNvPicPr>
          <p:nvPr/>
        </p:nvPicPr>
        <p:blipFill>
          <a:blip r:embed="rId5"/>
          <a:stretch>
            <a:fillRect/>
          </a:stretch>
        </p:blipFill>
        <p:spPr>
          <a:xfrm>
            <a:off x="9910524" y="2822972"/>
            <a:ext cx="523875" cy="523875"/>
          </a:xfrm>
          <a:prstGeom prst="rect">
            <a:avLst/>
          </a:prstGeom>
        </p:spPr>
      </p:pic>
      <p:sp>
        <p:nvSpPr>
          <p:cNvPr id="15" name="Text 8"/>
          <p:cNvSpPr/>
          <p:nvPr/>
        </p:nvSpPr>
        <p:spPr>
          <a:xfrm>
            <a:off x="9910524" y="3569018"/>
            <a:ext cx="2095500" cy="347186"/>
          </a:xfrm>
          <a:prstGeom prst="rect">
            <a:avLst/>
          </a:prstGeom>
          <a:noFill/>
          <a:ln/>
        </p:spPr>
        <p:txBody>
          <a:bodyPr wrap="none" rtlCol="0" anchor="t"/>
          <a:lstStyle/>
          <a:p>
            <a:pPr algn="l" indent="0" marL="0">
              <a:lnSpc>
                <a:spcPts val="2734"/>
              </a:lnSpc>
              <a:buNone/>
            </a:pPr>
            <a:r>
              <a:rPr lang="en-US" sz="2187" b="1" dirty="0">
                <a:solidFill>
                  <a:srgbClr val="5372DF"/>
                </a:solidFill>
                <a:latin typeface="Spline Sans" pitchFamily="34" charset="0"/>
                <a:ea typeface="Spline Sans" pitchFamily="34" charset="-122"/>
                <a:cs typeface="Spline Sans" pitchFamily="34" charset="-120"/>
              </a:rPr>
              <a:t>Quản Lý Rủi Ro</a:t>
            </a:r>
            <a:endParaRPr lang="en-US" sz="2187" dirty="0"/>
          </a:p>
        </p:txBody>
      </p:sp>
      <p:sp>
        <p:nvSpPr>
          <p:cNvPr id="16" name="Text 9"/>
          <p:cNvSpPr/>
          <p:nvPr/>
        </p:nvSpPr>
        <p:spPr>
          <a:xfrm>
            <a:off x="9910524" y="4049435"/>
            <a:ext cx="2095500" cy="2132409"/>
          </a:xfrm>
          <a:prstGeom prst="rect">
            <a:avLst/>
          </a:prstGeom>
          <a:noFill/>
          <a:ln/>
        </p:spPr>
        <p:txBody>
          <a:bodyPr wrap="square" rtlCol="0" anchor="t"/>
          <a:lstStyle/>
          <a:p>
            <a:pPr algn="l" indent="0" marL="0">
              <a:lnSpc>
                <a:spcPts val="2799"/>
              </a:lnSpc>
              <a:buNone/>
            </a:pPr>
            <a:r>
              <a:rPr lang="en-US" sz="1750" dirty="0">
                <a:solidFill>
                  <a:srgbClr val="E0E4E6"/>
                </a:solidFill>
                <a:latin typeface="Barlow" pitchFamily="34" charset="0"/>
                <a:ea typeface="Barlow" pitchFamily="34" charset="-122"/>
                <a:cs typeface="Barlow" pitchFamily="34" charset="-120"/>
              </a:rPr>
              <a:t>Xác định và quản lý các rủi ro tiềm ẩn là bước quan trọng để bảo vệ tài sản và tối đa hóa lợi nhuận đầu tư.</a:t>
            </a:r>
            <a:endParaRPr lang="en-US" sz="1750"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1066919"/>
            <a:ext cx="5554980" cy="694373"/>
          </a:xfrm>
          <a:prstGeom prst="rect">
            <a:avLst/>
          </a:prstGeom>
          <a:noFill/>
          <a:ln/>
        </p:spPr>
        <p:txBody>
          <a:bodyPr wrap="none" rtlCol="0" anchor="t"/>
          <a:lstStyle/>
          <a:p>
            <a:pPr indent="0" marL="0">
              <a:lnSpc>
                <a:spcPts val="5468"/>
              </a:lnSpc>
              <a:buNone/>
            </a:pPr>
            <a:r>
              <a:rPr lang="en-US" sz="4374" b="1" dirty="0">
                <a:solidFill>
                  <a:srgbClr val="F0FCFF"/>
                </a:solidFill>
                <a:latin typeface="Spline Sans" pitchFamily="34" charset="0"/>
                <a:ea typeface="Spline Sans" pitchFamily="34" charset="-122"/>
                <a:cs typeface="Spline Sans" pitchFamily="34" charset="-120"/>
              </a:rPr>
              <a:t> Câu hỏi ?</a:t>
            </a:r>
            <a:endParaRPr lang="en-US" sz="4374" dirty="0"/>
          </a:p>
        </p:txBody>
      </p:sp>
      <p:sp>
        <p:nvSpPr>
          <p:cNvPr id="5" name="Text 2"/>
          <p:cNvSpPr/>
          <p:nvPr/>
        </p:nvSpPr>
        <p:spPr>
          <a:xfrm>
            <a:off x="2624376" y="2205633"/>
            <a:ext cx="9381649" cy="355402"/>
          </a:xfrm>
          <a:prstGeom prst="rect">
            <a:avLst/>
          </a:prstGeom>
          <a:noFill/>
          <a:ln/>
        </p:spPr>
        <p:txBody>
          <a:bodyPr wrap="none" rtlCol="0" anchor="t"/>
          <a:lstStyle/>
          <a:p>
            <a:pPr indent="0" marL="0">
              <a:lnSpc>
                <a:spcPts val="2799"/>
              </a:lnSpc>
              <a:buNone/>
            </a:pPr>
            <a:r>
              <a:rPr lang="en-US" sz="1750" b="1" dirty="0">
                <a:solidFill>
                  <a:srgbClr val="29DDDA"/>
                </a:solidFill>
                <a:latin typeface="Barlow" pitchFamily="34" charset="0"/>
                <a:ea typeface="Barlow" pitchFamily="34" charset="-122"/>
                <a:cs typeface="Barlow" pitchFamily="34" charset="-120"/>
              </a:rPr>
              <a:t>Thị trường tiền tệ</a:t>
            </a:r>
            <a:endParaRPr lang="en-US" sz="1750" dirty="0"/>
          </a:p>
        </p:txBody>
      </p:sp>
      <p:sp>
        <p:nvSpPr>
          <p:cNvPr id="6" name="Shape 3"/>
          <p:cNvSpPr/>
          <p:nvPr/>
        </p:nvSpPr>
        <p:spPr>
          <a:xfrm>
            <a:off x="2624376" y="2953107"/>
            <a:ext cx="499943" cy="499943"/>
          </a:xfrm>
          <a:prstGeom prst="roundRect">
            <a:avLst>
              <a:gd name="adj" fmla="val 80001"/>
            </a:avLst>
          </a:prstGeom>
          <a:solidFill>
            <a:srgbClr val="0A081B"/>
          </a:solidFill>
          <a:ln w="22860">
            <a:solidFill>
              <a:srgbClr val="E0E4E6"/>
            </a:solidFill>
            <a:prstDash val="solid"/>
          </a:ln>
        </p:spPr>
      </p:sp>
      <p:sp>
        <p:nvSpPr>
          <p:cNvPr id="7" name="Text 4"/>
          <p:cNvSpPr/>
          <p:nvPr/>
        </p:nvSpPr>
        <p:spPr>
          <a:xfrm>
            <a:off x="2802255" y="2994779"/>
            <a:ext cx="144185" cy="416481"/>
          </a:xfrm>
          <a:prstGeom prst="rect">
            <a:avLst/>
          </a:prstGeom>
          <a:noFill/>
          <a:ln/>
        </p:spPr>
        <p:txBody>
          <a:bodyPr wrap="none" rtlCol="0" anchor="t"/>
          <a:lstStyle/>
          <a:p>
            <a:pPr algn="ctr" indent="0" marL="0">
              <a:lnSpc>
                <a:spcPts val="3281"/>
              </a:lnSpc>
              <a:buNone/>
            </a:pPr>
            <a:r>
              <a:rPr lang="en-US" sz="2624" b="1" dirty="0">
                <a:solidFill>
                  <a:srgbClr val="16FFBB"/>
                </a:solidFill>
                <a:latin typeface="Spline Sans" pitchFamily="34" charset="0"/>
                <a:ea typeface="Spline Sans" pitchFamily="34" charset="-122"/>
                <a:cs typeface="Spline Sans" pitchFamily="34" charset="-120"/>
              </a:rPr>
              <a:t>1</a:t>
            </a:r>
            <a:endParaRPr lang="en-US" sz="2624" dirty="0"/>
          </a:p>
        </p:txBody>
      </p:sp>
      <p:sp>
        <p:nvSpPr>
          <p:cNvPr id="8" name="Text 5"/>
          <p:cNvSpPr/>
          <p:nvPr/>
        </p:nvSpPr>
        <p:spPr>
          <a:xfrm>
            <a:off x="3346490" y="3060859"/>
            <a:ext cx="2256949" cy="568643"/>
          </a:xfrm>
          <a:prstGeom prst="rect">
            <a:avLst/>
          </a:prstGeom>
          <a:noFill/>
          <a:ln/>
        </p:spPr>
        <p:txBody>
          <a:bodyPr wrap="square" rtlCol="0" anchor="t"/>
          <a:lstStyle/>
          <a:p>
            <a:pPr indent="0" marL="0">
              <a:lnSpc>
                <a:spcPts val="2239"/>
              </a:lnSpc>
              <a:buNone/>
            </a:pPr>
            <a:r>
              <a:rPr lang="en-US" sz="1400" dirty="0">
                <a:solidFill>
                  <a:srgbClr val="E0E4E6"/>
                </a:solidFill>
                <a:latin typeface="Barlow" pitchFamily="34" charset="0"/>
                <a:ea typeface="Barlow" pitchFamily="34" charset="-122"/>
                <a:cs typeface="Barlow" pitchFamily="34" charset="-120"/>
              </a:rPr>
              <a:t>Vai trò của ngân hàng trung ương?</a:t>
            </a:r>
            <a:endParaRPr lang="en-US" sz="1400" dirty="0"/>
          </a:p>
        </p:txBody>
      </p:sp>
      <p:sp>
        <p:nvSpPr>
          <p:cNvPr id="9" name="Shape 6"/>
          <p:cNvSpPr/>
          <p:nvPr/>
        </p:nvSpPr>
        <p:spPr>
          <a:xfrm>
            <a:off x="5825609" y="2953107"/>
            <a:ext cx="499943" cy="499943"/>
          </a:xfrm>
          <a:prstGeom prst="roundRect">
            <a:avLst>
              <a:gd name="adj" fmla="val 80001"/>
            </a:avLst>
          </a:prstGeom>
          <a:solidFill>
            <a:srgbClr val="0A081B"/>
          </a:solidFill>
          <a:ln w="22860">
            <a:solidFill>
              <a:srgbClr val="E0E4E6"/>
            </a:solidFill>
            <a:prstDash val="solid"/>
          </a:ln>
        </p:spPr>
      </p:sp>
      <p:sp>
        <p:nvSpPr>
          <p:cNvPr id="10" name="Text 7"/>
          <p:cNvSpPr/>
          <p:nvPr/>
        </p:nvSpPr>
        <p:spPr>
          <a:xfrm>
            <a:off x="5982891" y="2994779"/>
            <a:ext cx="185380" cy="416481"/>
          </a:xfrm>
          <a:prstGeom prst="rect">
            <a:avLst/>
          </a:prstGeom>
          <a:noFill/>
          <a:ln/>
        </p:spPr>
        <p:txBody>
          <a:bodyPr wrap="none" rtlCol="0" anchor="t"/>
          <a:lstStyle/>
          <a:p>
            <a:pPr algn="ctr" indent="0" marL="0">
              <a:lnSpc>
                <a:spcPts val="3281"/>
              </a:lnSpc>
              <a:buNone/>
            </a:pPr>
            <a:r>
              <a:rPr lang="en-US" sz="2624" b="1" dirty="0">
                <a:solidFill>
                  <a:srgbClr val="29DDDA"/>
                </a:solidFill>
                <a:latin typeface="Spline Sans" pitchFamily="34" charset="0"/>
                <a:ea typeface="Spline Sans" pitchFamily="34" charset="-122"/>
                <a:cs typeface="Spline Sans" pitchFamily="34" charset="-120"/>
              </a:rPr>
              <a:t>2</a:t>
            </a:r>
            <a:endParaRPr lang="en-US" sz="2624" dirty="0"/>
          </a:p>
        </p:txBody>
      </p:sp>
      <p:sp>
        <p:nvSpPr>
          <p:cNvPr id="11" name="Text 8"/>
          <p:cNvSpPr/>
          <p:nvPr/>
        </p:nvSpPr>
        <p:spPr>
          <a:xfrm>
            <a:off x="6547723" y="3060859"/>
            <a:ext cx="2256949" cy="568643"/>
          </a:xfrm>
          <a:prstGeom prst="rect">
            <a:avLst/>
          </a:prstGeom>
          <a:noFill/>
          <a:ln/>
        </p:spPr>
        <p:txBody>
          <a:bodyPr wrap="square" rtlCol="0" anchor="t"/>
          <a:lstStyle/>
          <a:p>
            <a:pPr indent="0" marL="0">
              <a:lnSpc>
                <a:spcPts val="2239"/>
              </a:lnSpc>
              <a:buNone/>
            </a:pPr>
            <a:r>
              <a:rPr lang="en-US" sz="1400" dirty="0">
                <a:solidFill>
                  <a:srgbClr val="E0E4E6"/>
                </a:solidFill>
                <a:latin typeface="Barlow" pitchFamily="34" charset="0"/>
                <a:ea typeface="Barlow" pitchFamily="34" charset="-122"/>
                <a:cs typeface="Barlow" pitchFamily="34" charset="-120"/>
              </a:rPr>
              <a:t>Các công cụ giao dịch trên thị trường tiền tệ?</a:t>
            </a:r>
            <a:endParaRPr lang="en-US" sz="1400" dirty="0"/>
          </a:p>
        </p:txBody>
      </p:sp>
      <p:sp>
        <p:nvSpPr>
          <p:cNvPr id="12" name="Shape 9"/>
          <p:cNvSpPr/>
          <p:nvPr/>
        </p:nvSpPr>
        <p:spPr>
          <a:xfrm>
            <a:off x="9026843" y="2953107"/>
            <a:ext cx="499943" cy="499943"/>
          </a:xfrm>
          <a:prstGeom prst="roundRect">
            <a:avLst>
              <a:gd name="adj" fmla="val 80001"/>
            </a:avLst>
          </a:prstGeom>
          <a:solidFill>
            <a:srgbClr val="0A081B"/>
          </a:solidFill>
          <a:ln w="22860">
            <a:solidFill>
              <a:srgbClr val="E0E4E6"/>
            </a:solidFill>
            <a:prstDash val="solid"/>
          </a:ln>
        </p:spPr>
      </p:sp>
      <p:sp>
        <p:nvSpPr>
          <p:cNvPr id="13" name="Text 10"/>
          <p:cNvSpPr/>
          <p:nvPr/>
        </p:nvSpPr>
        <p:spPr>
          <a:xfrm>
            <a:off x="9179243" y="2994779"/>
            <a:ext cx="195143" cy="416481"/>
          </a:xfrm>
          <a:prstGeom prst="rect">
            <a:avLst/>
          </a:prstGeom>
          <a:noFill/>
          <a:ln/>
        </p:spPr>
        <p:txBody>
          <a:bodyPr wrap="none" rtlCol="0" anchor="t"/>
          <a:lstStyle/>
          <a:p>
            <a:pPr algn="ctr" indent="0" marL="0">
              <a:lnSpc>
                <a:spcPts val="3281"/>
              </a:lnSpc>
              <a:buNone/>
            </a:pPr>
            <a:r>
              <a:rPr lang="en-US" sz="2624" b="1" dirty="0">
                <a:solidFill>
                  <a:srgbClr val="37A7E7"/>
                </a:solidFill>
                <a:latin typeface="Spline Sans" pitchFamily="34" charset="0"/>
                <a:ea typeface="Spline Sans" pitchFamily="34" charset="-122"/>
                <a:cs typeface="Spline Sans" pitchFamily="34" charset="-120"/>
              </a:rPr>
              <a:t>3</a:t>
            </a:r>
            <a:endParaRPr lang="en-US" sz="2624" dirty="0"/>
          </a:p>
        </p:txBody>
      </p:sp>
      <p:sp>
        <p:nvSpPr>
          <p:cNvPr id="14" name="Text 11"/>
          <p:cNvSpPr/>
          <p:nvPr/>
        </p:nvSpPr>
        <p:spPr>
          <a:xfrm>
            <a:off x="9748957" y="3060859"/>
            <a:ext cx="2256949" cy="568643"/>
          </a:xfrm>
          <a:prstGeom prst="rect">
            <a:avLst/>
          </a:prstGeom>
          <a:noFill/>
          <a:ln/>
        </p:spPr>
        <p:txBody>
          <a:bodyPr wrap="square" rtlCol="0" anchor="t"/>
          <a:lstStyle/>
          <a:p>
            <a:pPr indent="0" marL="0">
              <a:lnSpc>
                <a:spcPts val="2239"/>
              </a:lnSpc>
              <a:buNone/>
            </a:pPr>
            <a:r>
              <a:rPr lang="en-US" sz="1400" dirty="0">
                <a:solidFill>
                  <a:srgbClr val="E0E4E6"/>
                </a:solidFill>
                <a:latin typeface="Barlow" pitchFamily="34" charset="0"/>
                <a:ea typeface="Barlow" pitchFamily="34" charset="-122"/>
                <a:cs typeface="Barlow" pitchFamily="34" charset="-120"/>
              </a:rPr>
              <a:t>Các công cụ giao dịch trên thị trường tiền tệ?</a:t>
            </a:r>
            <a:endParaRPr lang="en-US" sz="1400" dirty="0"/>
          </a:p>
        </p:txBody>
      </p:sp>
      <p:sp>
        <p:nvSpPr>
          <p:cNvPr id="15" name="Shape 12"/>
          <p:cNvSpPr/>
          <p:nvPr/>
        </p:nvSpPr>
        <p:spPr>
          <a:xfrm>
            <a:off x="2624376" y="3993833"/>
            <a:ext cx="499943" cy="499943"/>
          </a:xfrm>
          <a:prstGeom prst="roundRect">
            <a:avLst>
              <a:gd name="adj" fmla="val 80001"/>
            </a:avLst>
          </a:prstGeom>
          <a:solidFill>
            <a:srgbClr val="0A081B"/>
          </a:solidFill>
          <a:ln w="22860">
            <a:solidFill>
              <a:srgbClr val="E0E4E6"/>
            </a:solidFill>
            <a:prstDash val="solid"/>
          </a:ln>
        </p:spPr>
      </p:sp>
      <p:sp>
        <p:nvSpPr>
          <p:cNvPr id="16" name="Text 13"/>
          <p:cNvSpPr/>
          <p:nvPr/>
        </p:nvSpPr>
        <p:spPr>
          <a:xfrm>
            <a:off x="2780109" y="4035504"/>
            <a:ext cx="188357" cy="416481"/>
          </a:xfrm>
          <a:prstGeom prst="rect">
            <a:avLst/>
          </a:prstGeom>
          <a:noFill/>
          <a:ln/>
        </p:spPr>
        <p:txBody>
          <a:bodyPr wrap="none" rtlCol="0" anchor="t"/>
          <a:lstStyle/>
          <a:p>
            <a:pPr algn="ctr" indent="0" marL="0">
              <a:lnSpc>
                <a:spcPts val="3281"/>
              </a:lnSpc>
              <a:buNone/>
            </a:pPr>
            <a:r>
              <a:rPr lang="en-US" sz="2624" b="1" dirty="0">
                <a:solidFill>
                  <a:srgbClr val="5372DF"/>
                </a:solidFill>
                <a:latin typeface="Spline Sans" pitchFamily="34" charset="0"/>
                <a:ea typeface="Spline Sans" pitchFamily="34" charset="-122"/>
                <a:cs typeface="Spline Sans" pitchFamily="34" charset="-120"/>
              </a:rPr>
              <a:t>4</a:t>
            </a:r>
            <a:endParaRPr lang="en-US" sz="2624" dirty="0"/>
          </a:p>
        </p:txBody>
      </p:sp>
      <p:sp>
        <p:nvSpPr>
          <p:cNvPr id="17" name="Text 14"/>
          <p:cNvSpPr/>
          <p:nvPr/>
        </p:nvSpPr>
        <p:spPr>
          <a:xfrm>
            <a:off x="3346490" y="4101584"/>
            <a:ext cx="3857625" cy="284321"/>
          </a:xfrm>
          <a:prstGeom prst="rect">
            <a:avLst/>
          </a:prstGeom>
          <a:noFill/>
          <a:ln/>
        </p:spPr>
        <p:txBody>
          <a:bodyPr wrap="none" rtlCol="0" anchor="t"/>
          <a:lstStyle/>
          <a:p>
            <a:pPr indent="0" marL="0">
              <a:lnSpc>
                <a:spcPts val="2239"/>
              </a:lnSpc>
              <a:buNone/>
            </a:pPr>
            <a:r>
              <a:rPr lang="en-US" sz="1400" dirty="0">
                <a:solidFill>
                  <a:srgbClr val="E0E4E6"/>
                </a:solidFill>
                <a:latin typeface="Barlow" pitchFamily="34" charset="0"/>
                <a:ea typeface="Barlow" pitchFamily="34" charset="-122"/>
                <a:cs typeface="Barlow" pitchFamily="34" charset="-120"/>
              </a:rPr>
              <a:t>Tác động của chính sách tiền tệ?</a:t>
            </a:r>
            <a:endParaRPr lang="en-US" sz="1400" dirty="0"/>
          </a:p>
        </p:txBody>
      </p:sp>
      <p:sp>
        <p:nvSpPr>
          <p:cNvPr id="18" name="Shape 15"/>
          <p:cNvSpPr/>
          <p:nvPr/>
        </p:nvSpPr>
        <p:spPr>
          <a:xfrm>
            <a:off x="7426285" y="3993833"/>
            <a:ext cx="499943" cy="499943"/>
          </a:xfrm>
          <a:prstGeom prst="roundRect">
            <a:avLst>
              <a:gd name="adj" fmla="val 80001"/>
            </a:avLst>
          </a:prstGeom>
          <a:solidFill>
            <a:srgbClr val="0A081B"/>
          </a:solidFill>
          <a:ln w="22860">
            <a:solidFill>
              <a:srgbClr val="E0E4E6"/>
            </a:solidFill>
            <a:prstDash val="solid"/>
          </a:ln>
        </p:spPr>
      </p:sp>
      <p:sp>
        <p:nvSpPr>
          <p:cNvPr id="19" name="Text 16"/>
          <p:cNvSpPr/>
          <p:nvPr/>
        </p:nvSpPr>
        <p:spPr>
          <a:xfrm>
            <a:off x="7582257" y="4035504"/>
            <a:ext cx="187881" cy="416481"/>
          </a:xfrm>
          <a:prstGeom prst="rect">
            <a:avLst/>
          </a:prstGeom>
          <a:noFill/>
          <a:ln/>
        </p:spPr>
        <p:txBody>
          <a:bodyPr wrap="none" rtlCol="0" anchor="t"/>
          <a:lstStyle/>
          <a:p>
            <a:pPr algn="ctr" indent="0" marL="0">
              <a:lnSpc>
                <a:spcPts val="3281"/>
              </a:lnSpc>
              <a:buNone/>
            </a:pPr>
            <a:r>
              <a:rPr lang="en-US" sz="2624" b="1" dirty="0">
                <a:solidFill>
                  <a:srgbClr val="16FFBB"/>
                </a:solidFill>
                <a:latin typeface="Spline Sans" pitchFamily="34" charset="0"/>
                <a:ea typeface="Spline Sans" pitchFamily="34" charset="-122"/>
                <a:cs typeface="Spline Sans" pitchFamily="34" charset="-120"/>
              </a:rPr>
              <a:t>5</a:t>
            </a:r>
            <a:endParaRPr lang="en-US" sz="2624" dirty="0"/>
          </a:p>
        </p:txBody>
      </p:sp>
      <p:sp>
        <p:nvSpPr>
          <p:cNvPr id="20" name="Text 17"/>
          <p:cNvSpPr/>
          <p:nvPr/>
        </p:nvSpPr>
        <p:spPr>
          <a:xfrm>
            <a:off x="8148399" y="4101584"/>
            <a:ext cx="3857625" cy="284321"/>
          </a:xfrm>
          <a:prstGeom prst="rect">
            <a:avLst/>
          </a:prstGeom>
          <a:noFill/>
          <a:ln/>
        </p:spPr>
        <p:txBody>
          <a:bodyPr wrap="none" rtlCol="0" anchor="t"/>
          <a:lstStyle/>
          <a:p>
            <a:pPr indent="0" marL="0">
              <a:lnSpc>
                <a:spcPts val="2239"/>
              </a:lnSpc>
              <a:buNone/>
            </a:pPr>
            <a:r>
              <a:rPr lang="en-US" sz="1400" dirty="0">
                <a:solidFill>
                  <a:srgbClr val="E0E4E6"/>
                </a:solidFill>
                <a:latin typeface="Barlow" pitchFamily="34" charset="0"/>
                <a:ea typeface="Barlow" pitchFamily="34" charset="-122"/>
                <a:cs typeface="Barlow" pitchFamily="34" charset="-120"/>
              </a:rPr>
              <a:t>Vai trò của giao dịch ngoại hối?</a:t>
            </a:r>
            <a:endParaRPr lang="en-US" sz="1400" dirty="0"/>
          </a:p>
        </p:txBody>
      </p:sp>
      <p:sp>
        <p:nvSpPr>
          <p:cNvPr id="21" name="Text 18"/>
          <p:cNvSpPr/>
          <p:nvPr/>
        </p:nvSpPr>
        <p:spPr>
          <a:xfrm>
            <a:off x="2624376" y="4885730"/>
            <a:ext cx="9381649" cy="355402"/>
          </a:xfrm>
          <a:prstGeom prst="rect">
            <a:avLst/>
          </a:prstGeom>
          <a:noFill/>
          <a:ln/>
        </p:spPr>
        <p:txBody>
          <a:bodyPr wrap="none" rtlCol="0" anchor="t"/>
          <a:lstStyle/>
          <a:p>
            <a:pPr indent="0" marL="0">
              <a:lnSpc>
                <a:spcPts val="2799"/>
              </a:lnSpc>
              <a:buNone/>
            </a:pPr>
            <a:r>
              <a:rPr lang="en-US" sz="1750" b="1" dirty="0">
                <a:solidFill>
                  <a:srgbClr val="37A7E7"/>
                </a:solidFill>
                <a:latin typeface="Barlow" pitchFamily="34" charset="0"/>
                <a:ea typeface="Barlow" pitchFamily="34" charset="-122"/>
                <a:cs typeface="Barlow" pitchFamily="34" charset="-120"/>
              </a:rPr>
              <a:t>Thị trường tài vốn</a:t>
            </a:r>
            <a:endParaRPr lang="en-US" sz="1750" dirty="0"/>
          </a:p>
        </p:txBody>
      </p:sp>
      <p:sp>
        <p:nvSpPr>
          <p:cNvPr id="22" name="Shape 19"/>
          <p:cNvSpPr/>
          <p:nvPr/>
        </p:nvSpPr>
        <p:spPr>
          <a:xfrm>
            <a:off x="2624376" y="5633204"/>
            <a:ext cx="499943" cy="499943"/>
          </a:xfrm>
          <a:prstGeom prst="roundRect">
            <a:avLst>
              <a:gd name="adj" fmla="val 80001"/>
            </a:avLst>
          </a:prstGeom>
          <a:solidFill>
            <a:srgbClr val="0A081B"/>
          </a:solidFill>
          <a:ln w="22860">
            <a:solidFill>
              <a:srgbClr val="E0E4E6"/>
            </a:solidFill>
            <a:prstDash val="solid"/>
          </a:ln>
        </p:spPr>
      </p:sp>
      <p:sp>
        <p:nvSpPr>
          <p:cNvPr id="23" name="Text 20"/>
          <p:cNvSpPr/>
          <p:nvPr/>
        </p:nvSpPr>
        <p:spPr>
          <a:xfrm>
            <a:off x="2802255" y="5674876"/>
            <a:ext cx="144185" cy="416481"/>
          </a:xfrm>
          <a:prstGeom prst="rect">
            <a:avLst/>
          </a:prstGeom>
          <a:noFill/>
          <a:ln/>
        </p:spPr>
        <p:txBody>
          <a:bodyPr wrap="none" rtlCol="0" anchor="t"/>
          <a:lstStyle/>
          <a:p>
            <a:pPr algn="ctr" indent="0" marL="0">
              <a:lnSpc>
                <a:spcPts val="3281"/>
              </a:lnSpc>
              <a:buNone/>
            </a:pPr>
            <a:r>
              <a:rPr lang="en-US" sz="2624" b="1" dirty="0">
                <a:solidFill>
                  <a:srgbClr val="16FFBB"/>
                </a:solidFill>
                <a:latin typeface="Spline Sans" pitchFamily="34" charset="0"/>
                <a:ea typeface="Spline Sans" pitchFamily="34" charset="-122"/>
                <a:cs typeface="Spline Sans" pitchFamily="34" charset="-120"/>
              </a:rPr>
              <a:t>1</a:t>
            </a:r>
            <a:endParaRPr lang="en-US" sz="2624" dirty="0"/>
          </a:p>
        </p:txBody>
      </p:sp>
      <p:sp>
        <p:nvSpPr>
          <p:cNvPr id="24" name="Text 21"/>
          <p:cNvSpPr/>
          <p:nvPr/>
        </p:nvSpPr>
        <p:spPr>
          <a:xfrm>
            <a:off x="3346490" y="5740956"/>
            <a:ext cx="1456730" cy="852964"/>
          </a:xfrm>
          <a:prstGeom prst="rect">
            <a:avLst/>
          </a:prstGeom>
          <a:noFill/>
          <a:ln/>
        </p:spPr>
        <p:txBody>
          <a:bodyPr wrap="square" rtlCol="0" anchor="t"/>
          <a:lstStyle/>
          <a:p>
            <a:pPr indent="0" marL="0">
              <a:lnSpc>
                <a:spcPts val="2239"/>
              </a:lnSpc>
              <a:buNone/>
            </a:pPr>
            <a:r>
              <a:rPr lang="en-US" sz="1400" dirty="0">
                <a:solidFill>
                  <a:srgbClr val="E0E4E6"/>
                </a:solidFill>
                <a:latin typeface="Barlow" pitchFamily="34" charset="0"/>
                <a:ea typeface="Barlow" pitchFamily="34" charset="-122"/>
                <a:cs typeface="Barlow" pitchFamily="34" charset="-120"/>
              </a:rPr>
              <a:t>Tại sao cổ phiếu là công cụ đầu tư quan trọng?</a:t>
            </a:r>
            <a:endParaRPr lang="en-US" sz="1400" dirty="0"/>
          </a:p>
        </p:txBody>
      </p:sp>
      <p:sp>
        <p:nvSpPr>
          <p:cNvPr id="25" name="Shape 22"/>
          <p:cNvSpPr/>
          <p:nvPr/>
        </p:nvSpPr>
        <p:spPr>
          <a:xfrm>
            <a:off x="5025390" y="5633204"/>
            <a:ext cx="499943" cy="499943"/>
          </a:xfrm>
          <a:prstGeom prst="roundRect">
            <a:avLst>
              <a:gd name="adj" fmla="val 80001"/>
            </a:avLst>
          </a:prstGeom>
          <a:solidFill>
            <a:srgbClr val="0A081B"/>
          </a:solidFill>
          <a:ln w="22860">
            <a:solidFill>
              <a:srgbClr val="E0E4E6"/>
            </a:solidFill>
            <a:prstDash val="solid"/>
          </a:ln>
        </p:spPr>
      </p:sp>
      <p:sp>
        <p:nvSpPr>
          <p:cNvPr id="26" name="Text 23"/>
          <p:cNvSpPr/>
          <p:nvPr/>
        </p:nvSpPr>
        <p:spPr>
          <a:xfrm>
            <a:off x="5182672" y="5674876"/>
            <a:ext cx="185380" cy="416481"/>
          </a:xfrm>
          <a:prstGeom prst="rect">
            <a:avLst/>
          </a:prstGeom>
          <a:noFill/>
          <a:ln/>
        </p:spPr>
        <p:txBody>
          <a:bodyPr wrap="none" rtlCol="0" anchor="t"/>
          <a:lstStyle/>
          <a:p>
            <a:pPr algn="ctr" indent="0" marL="0">
              <a:lnSpc>
                <a:spcPts val="3281"/>
              </a:lnSpc>
              <a:buNone/>
            </a:pPr>
            <a:r>
              <a:rPr lang="en-US" sz="2624" b="1" dirty="0">
                <a:solidFill>
                  <a:srgbClr val="29DDDA"/>
                </a:solidFill>
                <a:latin typeface="Spline Sans" pitchFamily="34" charset="0"/>
                <a:ea typeface="Spline Sans" pitchFamily="34" charset="-122"/>
                <a:cs typeface="Spline Sans" pitchFamily="34" charset="-120"/>
              </a:rPr>
              <a:t>2</a:t>
            </a:r>
            <a:endParaRPr lang="en-US" sz="2624" dirty="0"/>
          </a:p>
        </p:txBody>
      </p:sp>
      <p:sp>
        <p:nvSpPr>
          <p:cNvPr id="27" name="Text 24"/>
          <p:cNvSpPr/>
          <p:nvPr/>
        </p:nvSpPr>
        <p:spPr>
          <a:xfrm>
            <a:off x="5747504" y="5740956"/>
            <a:ext cx="1456730" cy="1137285"/>
          </a:xfrm>
          <a:prstGeom prst="rect">
            <a:avLst/>
          </a:prstGeom>
          <a:noFill/>
          <a:ln/>
        </p:spPr>
        <p:txBody>
          <a:bodyPr wrap="square" rtlCol="0" anchor="t"/>
          <a:lstStyle/>
          <a:p>
            <a:pPr indent="0" marL="0">
              <a:lnSpc>
                <a:spcPts val="2239"/>
              </a:lnSpc>
              <a:buNone/>
            </a:pPr>
            <a:r>
              <a:rPr lang="en-US" sz="1400" dirty="0">
                <a:solidFill>
                  <a:srgbClr val="E0E4E6"/>
                </a:solidFill>
                <a:latin typeface="Barlow" pitchFamily="34" charset="0"/>
                <a:ea typeface="Barlow" pitchFamily="34" charset="-122"/>
                <a:cs typeface="Barlow" pitchFamily="34" charset="-120"/>
              </a:rPr>
              <a:t>Làm thế nào trái phiếu cung cấp nguồn vốn cho doanh nghiệp?</a:t>
            </a:r>
            <a:endParaRPr lang="en-US" sz="1400" dirty="0"/>
          </a:p>
        </p:txBody>
      </p:sp>
      <p:sp>
        <p:nvSpPr>
          <p:cNvPr id="28" name="Shape 25"/>
          <p:cNvSpPr/>
          <p:nvPr/>
        </p:nvSpPr>
        <p:spPr>
          <a:xfrm>
            <a:off x="7426404" y="5633204"/>
            <a:ext cx="499943" cy="499943"/>
          </a:xfrm>
          <a:prstGeom prst="roundRect">
            <a:avLst>
              <a:gd name="adj" fmla="val 80001"/>
            </a:avLst>
          </a:prstGeom>
          <a:solidFill>
            <a:srgbClr val="0A081B"/>
          </a:solidFill>
          <a:ln w="22860">
            <a:solidFill>
              <a:srgbClr val="E0E4E6"/>
            </a:solidFill>
            <a:prstDash val="solid"/>
          </a:ln>
        </p:spPr>
      </p:sp>
      <p:sp>
        <p:nvSpPr>
          <p:cNvPr id="29" name="Text 26"/>
          <p:cNvSpPr/>
          <p:nvPr/>
        </p:nvSpPr>
        <p:spPr>
          <a:xfrm>
            <a:off x="7578804" y="5674876"/>
            <a:ext cx="195143" cy="416481"/>
          </a:xfrm>
          <a:prstGeom prst="rect">
            <a:avLst/>
          </a:prstGeom>
          <a:noFill/>
          <a:ln/>
        </p:spPr>
        <p:txBody>
          <a:bodyPr wrap="none" rtlCol="0" anchor="t"/>
          <a:lstStyle/>
          <a:p>
            <a:pPr algn="ctr" indent="0" marL="0">
              <a:lnSpc>
                <a:spcPts val="3281"/>
              </a:lnSpc>
              <a:buNone/>
            </a:pPr>
            <a:r>
              <a:rPr lang="en-US" sz="2624" b="1" dirty="0">
                <a:solidFill>
                  <a:srgbClr val="37A7E7"/>
                </a:solidFill>
                <a:latin typeface="Spline Sans" pitchFamily="34" charset="0"/>
                <a:ea typeface="Spline Sans" pitchFamily="34" charset="-122"/>
                <a:cs typeface="Spline Sans" pitchFamily="34" charset="-120"/>
              </a:rPr>
              <a:t>3</a:t>
            </a:r>
            <a:endParaRPr lang="en-US" sz="2624" dirty="0"/>
          </a:p>
        </p:txBody>
      </p:sp>
      <p:sp>
        <p:nvSpPr>
          <p:cNvPr id="30" name="Text 27"/>
          <p:cNvSpPr/>
          <p:nvPr/>
        </p:nvSpPr>
        <p:spPr>
          <a:xfrm>
            <a:off x="8148518" y="5740956"/>
            <a:ext cx="1456730" cy="1421606"/>
          </a:xfrm>
          <a:prstGeom prst="rect">
            <a:avLst/>
          </a:prstGeom>
          <a:noFill/>
          <a:ln/>
        </p:spPr>
        <p:txBody>
          <a:bodyPr wrap="square" rtlCol="0" anchor="t"/>
          <a:lstStyle/>
          <a:p>
            <a:pPr indent="0" marL="0">
              <a:lnSpc>
                <a:spcPts val="2239"/>
              </a:lnSpc>
              <a:buNone/>
            </a:pPr>
            <a:r>
              <a:rPr lang="en-US" sz="1400" dirty="0">
                <a:solidFill>
                  <a:srgbClr val="E0E4E6"/>
                </a:solidFill>
                <a:latin typeface="Barlow" pitchFamily="34" charset="0"/>
                <a:ea typeface="Barlow" pitchFamily="34" charset="-122"/>
                <a:cs typeface="Barlow" pitchFamily="34" charset="-120"/>
              </a:rPr>
              <a:t>Vai trò của các tổ chức trung gian như ngân hàng và công ty chứng khoán?</a:t>
            </a:r>
            <a:endParaRPr lang="en-US" sz="1400" dirty="0"/>
          </a:p>
        </p:txBody>
      </p:sp>
      <p:sp>
        <p:nvSpPr>
          <p:cNvPr id="31" name="Shape 28"/>
          <p:cNvSpPr/>
          <p:nvPr/>
        </p:nvSpPr>
        <p:spPr>
          <a:xfrm>
            <a:off x="9827419" y="5633204"/>
            <a:ext cx="499943" cy="499943"/>
          </a:xfrm>
          <a:prstGeom prst="roundRect">
            <a:avLst>
              <a:gd name="adj" fmla="val 80001"/>
            </a:avLst>
          </a:prstGeom>
          <a:solidFill>
            <a:srgbClr val="0A081B"/>
          </a:solidFill>
          <a:ln w="22860">
            <a:solidFill>
              <a:srgbClr val="E0E4E6"/>
            </a:solidFill>
            <a:prstDash val="solid"/>
          </a:ln>
        </p:spPr>
      </p:sp>
      <p:sp>
        <p:nvSpPr>
          <p:cNvPr id="32" name="Text 29"/>
          <p:cNvSpPr/>
          <p:nvPr/>
        </p:nvSpPr>
        <p:spPr>
          <a:xfrm>
            <a:off x="9983152" y="5674876"/>
            <a:ext cx="188357" cy="416481"/>
          </a:xfrm>
          <a:prstGeom prst="rect">
            <a:avLst/>
          </a:prstGeom>
          <a:noFill/>
          <a:ln/>
        </p:spPr>
        <p:txBody>
          <a:bodyPr wrap="none" rtlCol="0" anchor="t"/>
          <a:lstStyle/>
          <a:p>
            <a:pPr algn="ctr" indent="0" marL="0">
              <a:lnSpc>
                <a:spcPts val="3281"/>
              </a:lnSpc>
              <a:buNone/>
            </a:pPr>
            <a:r>
              <a:rPr lang="en-US" sz="2624" b="1" dirty="0">
                <a:solidFill>
                  <a:srgbClr val="5372DF"/>
                </a:solidFill>
                <a:latin typeface="Spline Sans" pitchFamily="34" charset="0"/>
                <a:ea typeface="Spline Sans" pitchFamily="34" charset="-122"/>
                <a:cs typeface="Spline Sans" pitchFamily="34" charset="-120"/>
              </a:rPr>
              <a:t>4</a:t>
            </a:r>
            <a:endParaRPr lang="en-US" sz="2624" dirty="0"/>
          </a:p>
        </p:txBody>
      </p:sp>
      <p:sp>
        <p:nvSpPr>
          <p:cNvPr id="33" name="Text 30"/>
          <p:cNvSpPr/>
          <p:nvPr/>
        </p:nvSpPr>
        <p:spPr>
          <a:xfrm>
            <a:off x="10549533" y="5740956"/>
            <a:ext cx="1456730" cy="1137285"/>
          </a:xfrm>
          <a:prstGeom prst="rect">
            <a:avLst/>
          </a:prstGeom>
          <a:noFill/>
          <a:ln/>
        </p:spPr>
        <p:txBody>
          <a:bodyPr wrap="square" rtlCol="0" anchor="t"/>
          <a:lstStyle/>
          <a:p>
            <a:pPr indent="0" marL="0">
              <a:lnSpc>
                <a:spcPts val="2239"/>
              </a:lnSpc>
              <a:buNone/>
            </a:pPr>
            <a:r>
              <a:rPr lang="en-US" sz="1400" dirty="0">
                <a:solidFill>
                  <a:srgbClr val="E0E4E6"/>
                </a:solidFill>
                <a:latin typeface="Barlow" pitchFamily="34" charset="0"/>
                <a:ea typeface="Barlow" pitchFamily="34" charset="-122"/>
                <a:cs typeface="Barlow" pitchFamily="34" charset="-120"/>
              </a:rPr>
              <a:t>Yếu tố nào ảnh hưởng đến giá cổ phiếu và trái phiếu?</a:t>
            </a:r>
            <a:endParaRPr lang="en-US" sz="1400" dirty="0"/>
          </a:p>
        </p:txBody>
      </p:sp>
      <p:pic>
        <p:nvPicPr>
          <p:cNvPr id="3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534722"/>
            <a:ext cx="5554980" cy="694373"/>
          </a:xfrm>
          <a:prstGeom prst="rect">
            <a:avLst/>
          </a:prstGeom>
          <a:noFill/>
          <a:ln/>
        </p:spPr>
        <p:txBody>
          <a:bodyPr wrap="none" rtlCol="0" anchor="t"/>
          <a:lstStyle/>
          <a:p>
            <a:pPr indent="0" marL="0">
              <a:lnSpc>
                <a:spcPts val="5468"/>
              </a:lnSpc>
              <a:buNone/>
            </a:pPr>
            <a:r>
              <a:rPr lang="en-US" sz="4374" b="1" dirty="0">
                <a:solidFill>
                  <a:srgbClr val="F0FCFF"/>
                </a:solidFill>
                <a:latin typeface="Spline Sans" pitchFamily="34" charset="0"/>
                <a:ea typeface="Spline Sans" pitchFamily="34" charset="-122"/>
                <a:cs typeface="Spline Sans" pitchFamily="34" charset="-120"/>
              </a:rPr>
              <a:t>Kết Luận</a:t>
            </a:r>
            <a:endParaRPr lang="en-US" sz="4374" dirty="0"/>
          </a:p>
        </p:txBody>
      </p:sp>
      <p:sp>
        <p:nvSpPr>
          <p:cNvPr id="6" name="Text 2"/>
          <p:cNvSpPr/>
          <p:nvPr/>
        </p:nvSpPr>
        <p:spPr>
          <a:xfrm>
            <a:off x="833199" y="3562350"/>
            <a:ext cx="7477601" cy="2132409"/>
          </a:xfrm>
          <a:prstGeom prst="rect">
            <a:avLst/>
          </a:prstGeom>
          <a:noFill/>
          <a:ln/>
        </p:spPr>
        <p:txBody>
          <a:bodyPr wrap="square" rtlCol="0" anchor="t"/>
          <a:lstStyle/>
          <a:p>
            <a:pPr indent="0" marL="0">
              <a:lnSpc>
                <a:spcPts val="2799"/>
              </a:lnSpc>
              <a:buNone/>
            </a:pPr>
            <a:r>
              <a:rPr lang="en-US" sz="1750" dirty="0">
                <a:solidFill>
                  <a:srgbClr val="E0E4E6"/>
                </a:solidFill>
                <a:latin typeface="Barlow" pitchFamily="34" charset="0"/>
                <a:ea typeface="Barlow" pitchFamily="34" charset="-122"/>
                <a:cs typeface="Barlow" pitchFamily="34" charset="-120"/>
              </a:rPr>
              <a:t>Để trở thành nhà đầu tư thành công trên thị trường tài chính, cần hiểu rõ về cấu trúc, đặc điểm và vai trò của cả thị trường tiền tệ và thị trường vốn. Thông qua nghiên cứu, đa dạng hóa, quản lý rủi ro và tận dụng thời cơ đầu tư thích hợp, nhà đầu tư có thể tối đa hóa lợi nhuận và quản lý tài sản một cách hiệu quả. Cùng tìm hiểu và vận dụng những kiến thức này vào việc đầu tư, bạn sẽ trở thành nhà đầu tư thành công trên thị trường tài chính.</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040493"/>
          </a:xfrm>
          <a:prstGeom prst="rect">
            <a:avLst/>
          </a:prstGeom>
        </p:spPr>
      </p:pic>
      <p:sp>
        <p:nvSpPr>
          <p:cNvPr id="5" name="Text 1"/>
          <p:cNvSpPr/>
          <p:nvPr/>
        </p:nvSpPr>
        <p:spPr>
          <a:xfrm>
            <a:off x="3868817" y="2489954"/>
            <a:ext cx="6892647" cy="1020366"/>
          </a:xfrm>
          <a:prstGeom prst="rect">
            <a:avLst/>
          </a:prstGeom>
          <a:noFill/>
          <a:ln/>
        </p:spPr>
        <p:txBody>
          <a:bodyPr wrap="square" rtlCol="0" anchor="t"/>
          <a:lstStyle/>
          <a:p>
            <a:pPr indent="0" marL="0">
              <a:lnSpc>
                <a:spcPts val="4017"/>
              </a:lnSpc>
              <a:buNone/>
            </a:pPr>
            <a:r>
              <a:rPr lang="en-US" sz="3214" b="1" dirty="0">
                <a:solidFill>
                  <a:srgbClr val="F0FCFF"/>
                </a:solidFill>
                <a:latin typeface="Spline Sans" pitchFamily="34" charset="0"/>
                <a:ea typeface="Spline Sans" pitchFamily="34" charset="-122"/>
                <a:cs typeface="Spline Sans" pitchFamily="34" charset="-120"/>
              </a:rPr>
              <a:t>Thị Trường Tiền Tệ: Vai Trò và Đặc Điểm</a:t>
            </a:r>
            <a:endParaRPr lang="en-US" sz="3214" dirty="0"/>
          </a:p>
        </p:txBody>
      </p:sp>
      <p:pic>
        <p:nvPicPr>
          <p:cNvPr id="6" name="Image 2" descr="preencoded.png">    </p:cNvPr>
          <p:cNvPicPr>
            <a:picLocks noChangeAspect="1"/>
          </p:cNvPicPr>
          <p:nvPr/>
        </p:nvPicPr>
        <p:blipFill>
          <a:blip r:embed="rId3"/>
          <a:stretch>
            <a:fillRect/>
          </a:stretch>
        </p:blipFill>
        <p:spPr>
          <a:xfrm>
            <a:off x="3868817" y="3755112"/>
            <a:ext cx="2297549" cy="652939"/>
          </a:xfrm>
          <a:prstGeom prst="rect">
            <a:avLst/>
          </a:prstGeom>
        </p:spPr>
      </p:pic>
      <p:sp>
        <p:nvSpPr>
          <p:cNvPr id="7" name="Text 2"/>
          <p:cNvSpPr/>
          <p:nvPr/>
        </p:nvSpPr>
        <p:spPr>
          <a:xfrm>
            <a:off x="4032052" y="4652843"/>
            <a:ext cx="1971080" cy="255032"/>
          </a:xfrm>
          <a:prstGeom prst="rect">
            <a:avLst/>
          </a:prstGeom>
          <a:noFill/>
          <a:ln/>
        </p:spPr>
        <p:txBody>
          <a:bodyPr wrap="none" rtlCol="0" anchor="t"/>
          <a:lstStyle/>
          <a:p>
            <a:pPr algn="l" indent="0" marL="0">
              <a:lnSpc>
                <a:spcPts val="2008"/>
              </a:lnSpc>
              <a:buNone/>
            </a:pPr>
            <a:r>
              <a:rPr lang="en-US" sz="1607" b="1" dirty="0">
                <a:solidFill>
                  <a:srgbClr val="16FFBB"/>
                </a:solidFill>
                <a:latin typeface="Spline Sans" pitchFamily="34" charset="0"/>
                <a:ea typeface="Spline Sans" pitchFamily="34" charset="-122"/>
                <a:cs typeface="Spline Sans" pitchFamily="34" charset="-120"/>
              </a:rPr>
              <a:t>Định Nghĩa</a:t>
            </a:r>
            <a:endParaRPr lang="en-US" sz="1607" dirty="0"/>
          </a:p>
        </p:txBody>
      </p:sp>
      <p:sp>
        <p:nvSpPr>
          <p:cNvPr id="8" name="Text 3"/>
          <p:cNvSpPr/>
          <p:nvPr/>
        </p:nvSpPr>
        <p:spPr>
          <a:xfrm>
            <a:off x="4032052" y="5005745"/>
            <a:ext cx="1971080" cy="2611041"/>
          </a:xfrm>
          <a:prstGeom prst="rect">
            <a:avLst/>
          </a:prstGeom>
          <a:noFill/>
          <a:ln/>
        </p:spPr>
        <p:txBody>
          <a:bodyPr wrap="square" rtlCol="0" anchor="t"/>
          <a:lstStyle/>
          <a:p>
            <a:pPr algn="l" indent="0" marL="0">
              <a:lnSpc>
                <a:spcPts val="2057"/>
              </a:lnSpc>
              <a:buNone/>
            </a:pPr>
            <a:r>
              <a:rPr lang="en-US" sz="1285" dirty="0">
                <a:solidFill>
                  <a:srgbClr val="E0E4E6"/>
                </a:solidFill>
                <a:latin typeface="Barlow" pitchFamily="34" charset="0"/>
                <a:ea typeface="Barlow" pitchFamily="34" charset="-122"/>
                <a:cs typeface="Barlow" pitchFamily="34" charset="-120"/>
              </a:rPr>
              <a:t>Thị trường tiền tệ là thị trường giao dịch các công cụ nợ ngắn hạn, có thời hạn dưới 1 năm, như tín phiếu kho bạc, chứng chỉ tiền gửi, hối phiếu ngân hàng. Đây là những công cụ có tính thanh khoản cao, là nguồn vốn quan trọng cho các tổ chức tài chính và doanh nghiệp.</a:t>
            </a:r>
            <a:endParaRPr lang="en-US" sz="1285" dirty="0"/>
          </a:p>
        </p:txBody>
      </p:sp>
      <p:pic>
        <p:nvPicPr>
          <p:cNvPr id="9" name="Image 3" descr="preencoded.png">    </p:cNvPr>
          <p:cNvPicPr>
            <a:picLocks noChangeAspect="1"/>
          </p:cNvPicPr>
          <p:nvPr/>
        </p:nvPicPr>
        <p:blipFill>
          <a:blip r:embed="rId4"/>
          <a:stretch>
            <a:fillRect/>
          </a:stretch>
        </p:blipFill>
        <p:spPr>
          <a:xfrm>
            <a:off x="6166366" y="3755112"/>
            <a:ext cx="2297549" cy="652939"/>
          </a:xfrm>
          <a:prstGeom prst="rect">
            <a:avLst/>
          </a:prstGeom>
        </p:spPr>
      </p:pic>
      <p:sp>
        <p:nvSpPr>
          <p:cNvPr id="10" name="Text 4"/>
          <p:cNvSpPr/>
          <p:nvPr/>
        </p:nvSpPr>
        <p:spPr>
          <a:xfrm>
            <a:off x="6329601" y="4652843"/>
            <a:ext cx="1971080" cy="255032"/>
          </a:xfrm>
          <a:prstGeom prst="rect">
            <a:avLst/>
          </a:prstGeom>
          <a:noFill/>
          <a:ln/>
        </p:spPr>
        <p:txBody>
          <a:bodyPr wrap="none" rtlCol="0" anchor="t"/>
          <a:lstStyle/>
          <a:p>
            <a:pPr algn="l" indent="0" marL="0">
              <a:lnSpc>
                <a:spcPts val="2008"/>
              </a:lnSpc>
              <a:buNone/>
            </a:pPr>
            <a:r>
              <a:rPr lang="en-US" sz="1607" b="1" dirty="0">
                <a:solidFill>
                  <a:srgbClr val="29DDDA"/>
                </a:solidFill>
                <a:latin typeface="Spline Sans" pitchFamily="34" charset="0"/>
                <a:ea typeface="Spline Sans" pitchFamily="34" charset="-122"/>
                <a:cs typeface="Spline Sans" pitchFamily="34" charset="-120"/>
              </a:rPr>
              <a:t>Vai Trò</a:t>
            </a:r>
            <a:endParaRPr lang="en-US" sz="1607" dirty="0"/>
          </a:p>
        </p:txBody>
      </p:sp>
      <p:sp>
        <p:nvSpPr>
          <p:cNvPr id="11" name="Text 5"/>
          <p:cNvSpPr/>
          <p:nvPr/>
        </p:nvSpPr>
        <p:spPr>
          <a:xfrm>
            <a:off x="6329601" y="5005745"/>
            <a:ext cx="1971080" cy="2349937"/>
          </a:xfrm>
          <a:prstGeom prst="rect">
            <a:avLst/>
          </a:prstGeom>
          <a:noFill/>
          <a:ln/>
        </p:spPr>
        <p:txBody>
          <a:bodyPr wrap="square" rtlCol="0" anchor="t"/>
          <a:lstStyle/>
          <a:p>
            <a:pPr algn="l" indent="0" marL="0">
              <a:lnSpc>
                <a:spcPts val="2057"/>
              </a:lnSpc>
              <a:buNone/>
            </a:pPr>
            <a:r>
              <a:rPr lang="en-US" sz="1285" dirty="0">
                <a:solidFill>
                  <a:srgbClr val="E0E4E6"/>
                </a:solidFill>
                <a:latin typeface="Barlow" pitchFamily="34" charset="0"/>
                <a:ea typeface="Barlow" pitchFamily="34" charset="-122"/>
                <a:cs typeface="Barlow" pitchFamily="34" charset="-120"/>
              </a:rPr>
              <a:t>Thị trường tiền tệ giúp các tổ chức tài chính và doanh nghiệp huy động và sử dụng vốn một cách hiệu quả. Nó cũng là kênh quan trọng để Ngân hàng Trung ương điều tiết chính sách tiền tệ, giữ ổn định giá trị đồng tiền và kiểm soát lạm phát.</a:t>
            </a:r>
            <a:endParaRPr lang="en-US" sz="1285" dirty="0"/>
          </a:p>
        </p:txBody>
      </p:sp>
      <p:pic>
        <p:nvPicPr>
          <p:cNvPr id="12" name="Image 4" descr="preencoded.png">    </p:cNvPr>
          <p:cNvPicPr>
            <a:picLocks noChangeAspect="1"/>
          </p:cNvPicPr>
          <p:nvPr/>
        </p:nvPicPr>
        <p:blipFill>
          <a:blip r:embed="rId5"/>
          <a:stretch>
            <a:fillRect/>
          </a:stretch>
        </p:blipFill>
        <p:spPr>
          <a:xfrm>
            <a:off x="8463915" y="3755112"/>
            <a:ext cx="2297549" cy="652939"/>
          </a:xfrm>
          <a:prstGeom prst="rect">
            <a:avLst/>
          </a:prstGeom>
        </p:spPr>
      </p:pic>
      <p:sp>
        <p:nvSpPr>
          <p:cNvPr id="13" name="Text 6"/>
          <p:cNvSpPr/>
          <p:nvPr/>
        </p:nvSpPr>
        <p:spPr>
          <a:xfrm>
            <a:off x="8627150" y="4652843"/>
            <a:ext cx="1971080" cy="255032"/>
          </a:xfrm>
          <a:prstGeom prst="rect">
            <a:avLst/>
          </a:prstGeom>
          <a:noFill/>
          <a:ln/>
        </p:spPr>
        <p:txBody>
          <a:bodyPr wrap="none" rtlCol="0" anchor="t"/>
          <a:lstStyle/>
          <a:p>
            <a:pPr algn="l" indent="0" marL="0">
              <a:lnSpc>
                <a:spcPts val="2008"/>
              </a:lnSpc>
              <a:buNone/>
            </a:pPr>
            <a:r>
              <a:rPr lang="en-US" sz="1607" b="1" dirty="0">
                <a:solidFill>
                  <a:srgbClr val="37A7E7"/>
                </a:solidFill>
                <a:latin typeface="Spline Sans" pitchFamily="34" charset="0"/>
                <a:ea typeface="Spline Sans" pitchFamily="34" charset="-122"/>
                <a:cs typeface="Spline Sans" pitchFamily="34" charset="-120"/>
              </a:rPr>
              <a:t>Đặc Điểm</a:t>
            </a:r>
            <a:endParaRPr lang="en-US" sz="1607" dirty="0"/>
          </a:p>
        </p:txBody>
      </p:sp>
      <p:sp>
        <p:nvSpPr>
          <p:cNvPr id="14" name="Text 7"/>
          <p:cNvSpPr/>
          <p:nvPr/>
        </p:nvSpPr>
        <p:spPr>
          <a:xfrm>
            <a:off x="8627150" y="5005745"/>
            <a:ext cx="1971080" cy="2088833"/>
          </a:xfrm>
          <a:prstGeom prst="rect">
            <a:avLst/>
          </a:prstGeom>
          <a:noFill/>
          <a:ln/>
        </p:spPr>
        <p:txBody>
          <a:bodyPr wrap="square" rtlCol="0" anchor="t"/>
          <a:lstStyle/>
          <a:p>
            <a:pPr algn="l" indent="0" marL="0">
              <a:lnSpc>
                <a:spcPts val="2057"/>
              </a:lnSpc>
              <a:buNone/>
            </a:pPr>
            <a:r>
              <a:rPr lang="en-US" sz="1285" dirty="0">
                <a:solidFill>
                  <a:srgbClr val="E0E4E6"/>
                </a:solidFill>
                <a:latin typeface="Barlow" pitchFamily="34" charset="0"/>
                <a:ea typeface="Barlow" pitchFamily="34" charset="-122"/>
                <a:cs typeface="Barlow" pitchFamily="34" charset="-120"/>
              </a:rPr>
              <a:t>Thị trường tiền tệ đặc trưng bởi thanh khoản cao, lãi suất biến động thường xuyên và danh mục đầu tư đa dạng. Các nhà đầu tư chủ yếu là các định chế tài chính lớn như ngân hàng, quỹ tiền gửi, công ty tài chính.</a:t>
            </a:r>
            <a:endParaRPr lang="en-US" sz="1285"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913328"/>
            <a:ext cx="8383072" cy="694373"/>
          </a:xfrm>
          <a:prstGeom prst="rect">
            <a:avLst/>
          </a:prstGeom>
          <a:noFill/>
          <a:ln/>
        </p:spPr>
        <p:txBody>
          <a:bodyPr wrap="none" rtlCol="0" anchor="t"/>
          <a:lstStyle/>
          <a:p>
            <a:pPr indent="0" marL="0">
              <a:lnSpc>
                <a:spcPts val="5468"/>
              </a:lnSpc>
              <a:buNone/>
            </a:pPr>
            <a:r>
              <a:rPr lang="en-US" sz="4374" b="1" dirty="0">
                <a:solidFill>
                  <a:srgbClr val="F0FCFF"/>
                </a:solidFill>
                <a:latin typeface="Spline Sans" pitchFamily="34" charset="0"/>
                <a:ea typeface="Spline Sans" pitchFamily="34" charset="-122"/>
                <a:cs typeface="Spline Sans" pitchFamily="34" charset="-120"/>
              </a:rPr>
              <a:t>Các Loại Hình Thị Trường Tiền Tệ</a:t>
            </a:r>
            <a:endParaRPr lang="en-US" sz="4374" dirty="0"/>
          </a:p>
        </p:txBody>
      </p:sp>
      <p:sp>
        <p:nvSpPr>
          <p:cNvPr id="5" name="Text 2"/>
          <p:cNvSpPr/>
          <p:nvPr/>
        </p:nvSpPr>
        <p:spPr>
          <a:xfrm>
            <a:off x="2624376" y="2140863"/>
            <a:ext cx="4419838" cy="355402"/>
          </a:xfrm>
          <a:prstGeom prst="rect">
            <a:avLst/>
          </a:prstGeom>
          <a:noFill/>
          <a:ln/>
        </p:spPr>
        <p:txBody>
          <a:bodyPr wrap="none" rtlCol="0" anchor="t"/>
          <a:lstStyle/>
          <a:p>
            <a:pPr indent="0" marL="0">
              <a:lnSpc>
                <a:spcPts val="2799"/>
              </a:lnSpc>
              <a:buNone/>
            </a:pPr>
            <a:r>
              <a:rPr lang="en-US" sz="1750" dirty="0">
                <a:solidFill>
                  <a:srgbClr val="E0E4E6"/>
                </a:solidFill>
                <a:latin typeface="Barlow" pitchFamily="34" charset="0"/>
                <a:ea typeface="Barlow" pitchFamily="34" charset="-122"/>
                <a:cs typeface="Barlow" pitchFamily="34" charset="-120"/>
              </a:rPr>
              <a:t>Thị trường tiền tệ bao gồm các loại hình sau:</a:t>
            </a:r>
            <a:endParaRPr lang="en-US" sz="1750" dirty="0"/>
          </a:p>
        </p:txBody>
      </p:sp>
      <p:sp>
        <p:nvSpPr>
          <p:cNvPr id="6" name="Text 3"/>
          <p:cNvSpPr/>
          <p:nvPr/>
        </p:nvSpPr>
        <p:spPr>
          <a:xfrm>
            <a:off x="2979777" y="2696170"/>
            <a:ext cx="4064437" cy="1066205"/>
          </a:xfrm>
          <a:prstGeom prst="rect">
            <a:avLst/>
          </a:prstGeom>
          <a:noFill/>
          <a:ln/>
        </p:spPr>
        <p:txBody>
          <a:bodyPr wrap="square" rtlCol="0" anchor="t"/>
          <a:lstStyle/>
          <a:p>
            <a:pPr algn="l" marL="342900" indent="-342900">
              <a:lnSpc>
                <a:spcPts val="2799"/>
              </a:lnSpc>
              <a:buSzPct val="100000"/>
              <a:buFont typeface="+mj-lt"/>
              <a:buAutoNum type="arabicPeriod" startAt="1"/>
            </a:pPr>
            <a:r>
              <a:rPr lang="en-US" sz="1750" dirty="0">
                <a:solidFill>
                  <a:srgbClr val="E0E4E6"/>
                </a:solidFill>
                <a:latin typeface="Barlow" pitchFamily="34" charset="0"/>
                <a:ea typeface="Barlow" pitchFamily="34" charset="-122"/>
                <a:cs typeface="Barlow" pitchFamily="34" charset="-120"/>
              </a:rPr>
              <a:t>Thị trường liên ngân hàng: Nơi các ngân hàng giao dịch vay, cho vay lẫn nhau với nhau.</a:t>
            </a:r>
            <a:endParaRPr lang="en-US" sz="1750" dirty="0"/>
          </a:p>
        </p:txBody>
      </p:sp>
      <p:sp>
        <p:nvSpPr>
          <p:cNvPr id="7" name="Text 4"/>
          <p:cNvSpPr/>
          <p:nvPr/>
        </p:nvSpPr>
        <p:spPr>
          <a:xfrm>
            <a:off x="2979777" y="3851196"/>
            <a:ext cx="4064437" cy="1066205"/>
          </a:xfrm>
          <a:prstGeom prst="rect">
            <a:avLst/>
          </a:prstGeom>
          <a:noFill/>
          <a:ln/>
        </p:spPr>
        <p:txBody>
          <a:bodyPr wrap="square" rtlCol="0" anchor="t"/>
          <a:lstStyle/>
          <a:p>
            <a:pPr algn="l" marL="342900" indent="-342900">
              <a:lnSpc>
                <a:spcPts val="2799"/>
              </a:lnSpc>
              <a:buSzPct val="100000"/>
              <a:buFont typeface="+mj-lt"/>
              <a:buAutoNum type="arabicPeriod" startAt="2"/>
            </a:pPr>
            <a:r>
              <a:rPr lang="en-US" sz="1750" dirty="0">
                <a:solidFill>
                  <a:srgbClr val="E0E4E6"/>
                </a:solidFill>
                <a:latin typeface="Barlow" pitchFamily="34" charset="0"/>
                <a:ea typeface="Barlow" pitchFamily="34" charset="-122"/>
                <a:cs typeface="Barlow" pitchFamily="34" charset="-120"/>
              </a:rPr>
              <a:t>Thị trường mua bán ngoại tệ: Nơi các đơn vị trao đổi, giao dịch các đồng tiền khác nhau.</a:t>
            </a:r>
            <a:endParaRPr lang="en-US" sz="1750" dirty="0"/>
          </a:p>
        </p:txBody>
      </p:sp>
      <p:sp>
        <p:nvSpPr>
          <p:cNvPr id="8" name="Text 5"/>
          <p:cNvSpPr/>
          <p:nvPr/>
        </p:nvSpPr>
        <p:spPr>
          <a:xfrm>
            <a:off x="2979777" y="5006221"/>
            <a:ext cx="4064437" cy="1066205"/>
          </a:xfrm>
          <a:prstGeom prst="rect">
            <a:avLst/>
          </a:prstGeom>
          <a:noFill/>
          <a:ln/>
        </p:spPr>
        <p:txBody>
          <a:bodyPr wrap="square" rtlCol="0" anchor="t"/>
          <a:lstStyle/>
          <a:p>
            <a:pPr algn="l" marL="342900" indent="-342900">
              <a:lnSpc>
                <a:spcPts val="2799"/>
              </a:lnSpc>
              <a:buSzPct val="100000"/>
              <a:buFont typeface="+mj-lt"/>
              <a:buAutoNum type="arabicPeriod" startAt="3"/>
            </a:pPr>
            <a:r>
              <a:rPr lang="en-US" sz="1750" dirty="0">
                <a:solidFill>
                  <a:srgbClr val="E0E4E6"/>
                </a:solidFill>
                <a:latin typeface="Barlow" pitchFamily="34" charset="0"/>
                <a:ea typeface="Barlow" pitchFamily="34" charset="-122"/>
                <a:cs typeface="Barlow" pitchFamily="34" charset="-120"/>
              </a:rPr>
              <a:t>Thị trường tín phiếu kho bạc: Nơi các tổ chức, cá nhân mua bán các loại tín phiếu do Chính phủ phát hành.</a:t>
            </a:r>
            <a:endParaRPr lang="en-US" sz="1750" dirty="0"/>
          </a:p>
        </p:txBody>
      </p:sp>
      <p:sp>
        <p:nvSpPr>
          <p:cNvPr id="9" name="Text 6"/>
          <p:cNvSpPr/>
          <p:nvPr/>
        </p:nvSpPr>
        <p:spPr>
          <a:xfrm>
            <a:off x="2979777" y="6161246"/>
            <a:ext cx="4064437" cy="1066205"/>
          </a:xfrm>
          <a:prstGeom prst="rect">
            <a:avLst/>
          </a:prstGeom>
          <a:noFill/>
          <a:ln/>
        </p:spPr>
        <p:txBody>
          <a:bodyPr wrap="square" rtlCol="0" anchor="t"/>
          <a:lstStyle/>
          <a:p>
            <a:pPr algn="l" marL="342900" indent="-342900">
              <a:lnSpc>
                <a:spcPts val="2799"/>
              </a:lnSpc>
              <a:buSzPct val="100000"/>
              <a:buFont typeface="+mj-lt"/>
              <a:buAutoNum type="arabicPeriod" startAt="4"/>
            </a:pPr>
            <a:r>
              <a:rPr lang="en-US" sz="1750" dirty="0">
                <a:solidFill>
                  <a:srgbClr val="E0E4E6"/>
                </a:solidFill>
                <a:latin typeface="Barlow" pitchFamily="34" charset="0"/>
                <a:ea typeface="Barlow" pitchFamily="34" charset="-122"/>
                <a:cs typeface="Barlow" pitchFamily="34" charset="-120"/>
              </a:rPr>
              <a:t>Thị trường chứng chỉ tiền gửi: Nơi các ngân hàng phát hành và giao dịch các chứng chỉ tiền gửi.</a:t>
            </a:r>
            <a:endParaRPr lang="en-US" sz="1750" dirty="0"/>
          </a:p>
        </p:txBody>
      </p:sp>
      <p:pic>
        <p:nvPicPr>
          <p:cNvPr id="10" name="Image 1" descr="preencoded.png">    </p:cNvPr>
          <p:cNvPicPr>
            <a:picLocks noChangeAspect="1"/>
          </p:cNvPicPr>
          <p:nvPr/>
        </p:nvPicPr>
        <p:blipFill>
          <a:blip r:embed="rId2"/>
          <a:stretch>
            <a:fillRect/>
          </a:stretch>
        </p:blipFill>
        <p:spPr>
          <a:xfrm>
            <a:off x="7593806" y="2190869"/>
            <a:ext cx="4419838" cy="3024068"/>
          </a:xfrm>
          <a:prstGeom prst="rect">
            <a:avLst/>
          </a:prstGeom>
        </p:spPr>
      </p:pic>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1243608"/>
            <a:ext cx="9381649" cy="1388745"/>
          </a:xfrm>
          <a:prstGeom prst="rect">
            <a:avLst/>
          </a:prstGeom>
          <a:noFill/>
          <a:ln/>
        </p:spPr>
        <p:txBody>
          <a:bodyPr wrap="square" rtlCol="0" anchor="t"/>
          <a:lstStyle/>
          <a:p>
            <a:pPr indent="0" marL="0">
              <a:lnSpc>
                <a:spcPts val="5468"/>
              </a:lnSpc>
              <a:buNone/>
            </a:pPr>
            <a:r>
              <a:rPr lang="en-US" sz="4374" b="1" dirty="0">
                <a:solidFill>
                  <a:srgbClr val="F0FCFF"/>
                </a:solidFill>
                <a:latin typeface="Spline Sans" pitchFamily="34" charset="0"/>
                <a:ea typeface="Spline Sans" pitchFamily="34" charset="-122"/>
                <a:cs typeface="Spline Sans" pitchFamily="34" charset="-120"/>
              </a:rPr>
              <a:t>Các Chủ Thể Tham Gia Thị Trường Tiền Tệ</a:t>
            </a:r>
            <a:endParaRPr lang="en-US" sz="4374" dirty="0"/>
          </a:p>
        </p:txBody>
      </p:sp>
      <p:sp>
        <p:nvSpPr>
          <p:cNvPr id="5" name="Text 2"/>
          <p:cNvSpPr/>
          <p:nvPr/>
        </p:nvSpPr>
        <p:spPr>
          <a:xfrm>
            <a:off x="2979777" y="3076694"/>
            <a:ext cx="9026247" cy="710803"/>
          </a:xfrm>
          <a:prstGeom prst="rect">
            <a:avLst/>
          </a:prstGeom>
          <a:noFill/>
          <a:ln/>
        </p:spPr>
        <p:txBody>
          <a:bodyPr wrap="square" rtlCol="0" anchor="t"/>
          <a:lstStyle/>
          <a:p>
            <a:pPr algn="l" marL="342900" indent="-342900">
              <a:lnSpc>
                <a:spcPts val="2799"/>
              </a:lnSpc>
              <a:buSzPct val="100000"/>
              <a:buFont typeface="+mj-lt"/>
              <a:buAutoNum type="arabicPeriod" startAt="1"/>
            </a:pPr>
            <a:r>
              <a:rPr lang="en-US" sz="1750" dirty="0">
                <a:solidFill>
                  <a:srgbClr val="E0E4E6"/>
                </a:solidFill>
                <a:latin typeface="Barlow" pitchFamily="34" charset="0"/>
                <a:ea typeface="Barlow" pitchFamily="34" charset="-122"/>
                <a:cs typeface="Barlow" pitchFamily="34" charset="-120"/>
              </a:rPr>
              <a:t>Ngân hàng thương mại: Những đơn vị tham gia mua bán, cho vay và huy động vốn trên thị trường tiền tệ.</a:t>
            </a:r>
            <a:endParaRPr lang="en-US" sz="1750" dirty="0"/>
          </a:p>
        </p:txBody>
      </p:sp>
      <p:sp>
        <p:nvSpPr>
          <p:cNvPr id="6" name="Text 3"/>
          <p:cNvSpPr/>
          <p:nvPr/>
        </p:nvSpPr>
        <p:spPr>
          <a:xfrm>
            <a:off x="2979777" y="3876318"/>
            <a:ext cx="9026247" cy="710803"/>
          </a:xfrm>
          <a:prstGeom prst="rect">
            <a:avLst/>
          </a:prstGeom>
          <a:noFill/>
          <a:ln/>
        </p:spPr>
        <p:txBody>
          <a:bodyPr wrap="square" rtlCol="0" anchor="t"/>
          <a:lstStyle/>
          <a:p>
            <a:pPr algn="l" marL="342900" indent="-342900">
              <a:lnSpc>
                <a:spcPts val="2799"/>
              </a:lnSpc>
              <a:buSzPct val="100000"/>
              <a:buFont typeface="+mj-lt"/>
              <a:buAutoNum type="arabicPeriod" startAt="2"/>
            </a:pPr>
            <a:r>
              <a:rPr lang="en-US" sz="1750" dirty="0">
                <a:solidFill>
                  <a:srgbClr val="E0E4E6"/>
                </a:solidFill>
                <a:latin typeface="Barlow" pitchFamily="34" charset="0"/>
                <a:ea typeface="Barlow" pitchFamily="34" charset="-122"/>
                <a:cs typeface="Barlow" pitchFamily="34" charset="-120"/>
              </a:rPr>
              <a:t>Các quỹ đầu tư: Những tổ chức tài chính chuyên đầu tư vào các công cụ ngắn hạn trên thị trường tiền tệ.</a:t>
            </a:r>
            <a:endParaRPr lang="en-US" sz="1750" dirty="0"/>
          </a:p>
        </p:txBody>
      </p:sp>
      <p:sp>
        <p:nvSpPr>
          <p:cNvPr id="7" name="Text 4"/>
          <p:cNvSpPr/>
          <p:nvPr/>
        </p:nvSpPr>
        <p:spPr>
          <a:xfrm>
            <a:off x="2979777" y="4675942"/>
            <a:ext cx="9026247" cy="710803"/>
          </a:xfrm>
          <a:prstGeom prst="rect">
            <a:avLst/>
          </a:prstGeom>
          <a:noFill/>
          <a:ln/>
        </p:spPr>
        <p:txBody>
          <a:bodyPr wrap="square" rtlCol="0" anchor="t"/>
          <a:lstStyle/>
          <a:p>
            <a:pPr algn="l" marL="342900" indent="-342900">
              <a:lnSpc>
                <a:spcPts val="2799"/>
              </a:lnSpc>
              <a:buSzPct val="100000"/>
              <a:buFont typeface="+mj-lt"/>
              <a:buAutoNum type="arabicPeriod" startAt="3"/>
            </a:pPr>
            <a:r>
              <a:rPr lang="en-US" sz="1750" dirty="0">
                <a:solidFill>
                  <a:srgbClr val="E0E4E6"/>
                </a:solidFill>
                <a:latin typeface="Barlow" pitchFamily="34" charset="0"/>
                <a:ea typeface="Barlow" pitchFamily="34" charset="-122"/>
                <a:cs typeface="Barlow" pitchFamily="34" charset="-120"/>
              </a:rPr>
              <a:t>Các tổ chức tài chính khác: Bao gồm các công ty tài chính, công ty chứng khoán, công ty bảo hiểm... tham gia giao dịch và đầu tư trên thị trường tiền tệ.</a:t>
            </a:r>
            <a:endParaRPr lang="en-US" sz="1750" dirty="0"/>
          </a:p>
        </p:txBody>
      </p:sp>
      <p:sp>
        <p:nvSpPr>
          <p:cNvPr id="8" name="Text 5"/>
          <p:cNvSpPr/>
          <p:nvPr/>
        </p:nvSpPr>
        <p:spPr>
          <a:xfrm>
            <a:off x="2979777" y="5475565"/>
            <a:ext cx="9026247" cy="710803"/>
          </a:xfrm>
          <a:prstGeom prst="rect">
            <a:avLst/>
          </a:prstGeom>
          <a:noFill/>
          <a:ln/>
        </p:spPr>
        <p:txBody>
          <a:bodyPr wrap="square" rtlCol="0" anchor="t"/>
          <a:lstStyle/>
          <a:p>
            <a:pPr algn="l" marL="342900" indent="-342900">
              <a:lnSpc>
                <a:spcPts val="2799"/>
              </a:lnSpc>
              <a:buSzPct val="100000"/>
              <a:buFont typeface="+mj-lt"/>
              <a:buAutoNum type="arabicPeriod" startAt="4"/>
            </a:pPr>
            <a:r>
              <a:rPr lang="en-US" sz="1750" dirty="0">
                <a:solidFill>
                  <a:srgbClr val="E0E4E6"/>
                </a:solidFill>
                <a:latin typeface="Barlow" pitchFamily="34" charset="0"/>
                <a:ea typeface="Barlow" pitchFamily="34" charset="-122"/>
                <a:cs typeface="Barlow" pitchFamily="34" charset="-120"/>
              </a:rPr>
              <a:t>Nhà đầu tư cá nhân: Những cá nhân có nhu cầu đầu tư, giao dịch trên thị trường tiền tệ như mua bán ngoại tệ, các công cụ nợ ngắn hạn.</a:t>
            </a:r>
            <a:endParaRPr lang="en-US" sz="1750" dirty="0"/>
          </a:p>
        </p:txBody>
      </p:sp>
      <p:sp>
        <p:nvSpPr>
          <p:cNvPr id="9" name="Text 6"/>
          <p:cNvSpPr/>
          <p:nvPr/>
        </p:nvSpPr>
        <p:spPr>
          <a:xfrm>
            <a:off x="2979777" y="6275189"/>
            <a:ext cx="9026247" cy="710803"/>
          </a:xfrm>
          <a:prstGeom prst="rect">
            <a:avLst/>
          </a:prstGeom>
          <a:noFill/>
          <a:ln/>
        </p:spPr>
        <p:txBody>
          <a:bodyPr wrap="square" rtlCol="0" anchor="t"/>
          <a:lstStyle/>
          <a:p>
            <a:pPr algn="l" marL="342900" indent="-342900">
              <a:lnSpc>
                <a:spcPts val="2799"/>
              </a:lnSpc>
              <a:buSzPct val="100000"/>
              <a:buFont typeface="+mj-lt"/>
              <a:buAutoNum type="arabicPeriod" startAt="5"/>
            </a:pPr>
            <a:r>
              <a:rPr lang="en-US" sz="1750" dirty="0">
                <a:solidFill>
                  <a:srgbClr val="E0E4E6"/>
                </a:solidFill>
                <a:latin typeface="Barlow" pitchFamily="34" charset="0"/>
                <a:ea typeface="Barlow" pitchFamily="34" charset="-122"/>
                <a:cs typeface="Barlow" pitchFamily="34" charset="-120"/>
              </a:rPr>
              <a:t>Ngân hàng Trung ương: Đóng vai trò điều tiết thị trường tiền tệ, thực hiện chính sách tiền tệ quốc gia.  </a:t>
            </a:r>
            <a:endParaRPr lang="en-US" sz="1750"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1877378"/>
            <a:ext cx="9381649" cy="444341"/>
          </a:xfrm>
          <a:prstGeom prst="rect">
            <a:avLst/>
          </a:prstGeom>
          <a:noFill/>
          <a:ln/>
        </p:spPr>
        <p:txBody>
          <a:bodyPr wrap="none" rtlCol="0" anchor="t"/>
          <a:lstStyle/>
          <a:p>
            <a:pPr indent="0" marL="0">
              <a:lnSpc>
                <a:spcPts val="3499"/>
              </a:lnSpc>
              <a:buNone/>
            </a:pPr>
            <a:r>
              <a:rPr lang="en-US" sz="2187" b="1" dirty="0">
                <a:solidFill>
                  <a:srgbClr val="37A7E7"/>
                </a:solidFill>
                <a:latin typeface="Barlow" pitchFamily="34" charset="0"/>
                <a:ea typeface="Barlow" pitchFamily="34" charset="-122"/>
                <a:cs typeface="Barlow" pitchFamily="34" charset="-120"/>
              </a:rPr>
              <a:t>Các bộ phận chủ yếu của thị trường tiền tệ</a:t>
            </a:r>
            <a:endParaRPr lang="en-US" sz="2187" dirty="0"/>
          </a:p>
        </p:txBody>
      </p:sp>
      <p:sp>
        <p:nvSpPr>
          <p:cNvPr id="5" name="Shape 2"/>
          <p:cNvSpPr/>
          <p:nvPr/>
        </p:nvSpPr>
        <p:spPr>
          <a:xfrm>
            <a:off x="2624376" y="2727008"/>
            <a:ext cx="222171" cy="222171"/>
          </a:xfrm>
          <a:prstGeom prst="roundRect">
            <a:avLst>
              <a:gd name="adj" fmla="val 180023"/>
            </a:avLst>
          </a:prstGeom>
          <a:noFill/>
          <a:ln w="22860">
            <a:solidFill>
              <a:srgbClr val="16FFBB"/>
            </a:solidFill>
            <a:prstDash val="solid"/>
          </a:ln>
        </p:spPr>
      </p:sp>
      <p:sp>
        <p:nvSpPr>
          <p:cNvPr id="6" name="Text 3"/>
          <p:cNvSpPr/>
          <p:nvPr/>
        </p:nvSpPr>
        <p:spPr>
          <a:xfrm>
            <a:off x="2979777" y="2660452"/>
            <a:ext cx="2079665" cy="1066205"/>
          </a:xfrm>
          <a:prstGeom prst="rect">
            <a:avLst/>
          </a:prstGeom>
          <a:noFill/>
          <a:ln/>
        </p:spPr>
        <p:txBody>
          <a:bodyPr wrap="square" rtlCol="0" anchor="t"/>
          <a:lstStyle/>
          <a:p>
            <a:pPr algn="l" indent="0" marL="0">
              <a:lnSpc>
                <a:spcPts val="2799"/>
              </a:lnSpc>
              <a:buNone/>
            </a:pPr>
            <a:r>
              <a:rPr lang="en-US" sz="1750" b="1" dirty="0">
                <a:solidFill>
                  <a:srgbClr val="E0E4E6"/>
                </a:solidFill>
                <a:latin typeface="Barlow" pitchFamily="34" charset="0"/>
                <a:ea typeface="Barlow" pitchFamily="34" charset="-122"/>
                <a:cs typeface="Barlow" pitchFamily="34" charset="-120"/>
              </a:rPr>
              <a:t>Thị trường cho vay ngắn hạn trực tiếp, bao gồm:</a:t>
            </a:r>
            <a:endParaRPr lang="en-US" sz="1750" dirty="0"/>
          </a:p>
        </p:txBody>
      </p:sp>
      <p:sp>
        <p:nvSpPr>
          <p:cNvPr id="7" name="Text 4"/>
          <p:cNvSpPr/>
          <p:nvPr/>
        </p:nvSpPr>
        <p:spPr>
          <a:xfrm>
            <a:off x="2908697" y="3815477"/>
            <a:ext cx="2150745" cy="1421606"/>
          </a:xfrm>
          <a:prstGeom prst="rect">
            <a:avLst/>
          </a:prstGeom>
          <a:noFill/>
          <a:ln/>
        </p:spPr>
        <p:txBody>
          <a:bodyPr wrap="square" rtlCol="0" anchor="t"/>
          <a:lstStyle/>
          <a:p>
            <a:pPr algn="l" marL="342900" indent="-342900">
              <a:lnSpc>
                <a:spcPts val="2239"/>
              </a:lnSpc>
              <a:buSzPct val="100000"/>
              <a:buChar char="•"/>
            </a:pPr>
            <a:r>
              <a:rPr lang="en-US" sz="1400" dirty="0">
                <a:solidFill>
                  <a:srgbClr val="E0E4E6"/>
                </a:solidFill>
                <a:latin typeface="Barlow" pitchFamily="34" charset="0"/>
                <a:ea typeface="Barlow" pitchFamily="34" charset="-122"/>
                <a:cs typeface="Barlow" pitchFamily="34" charset="-120"/>
              </a:rPr>
              <a:t>Thị trường chính thức là thị trường cho vay ngắn hạn của các tổ chức theo tín dụng và những nguyên tắc nhất định</a:t>
            </a:r>
            <a:endParaRPr lang="en-US" sz="1400" dirty="0"/>
          </a:p>
        </p:txBody>
      </p:sp>
      <p:sp>
        <p:nvSpPr>
          <p:cNvPr id="8" name="Text 5"/>
          <p:cNvSpPr/>
          <p:nvPr/>
        </p:nvSpPr>
        <p:spPr>
          <a:xfrm>
            <a:off x="2908697" y="5325904"/>
            <a:ext cx="2150745" cy="1137285"/>
          </a:xfrm>
          <a:prstGeom prst="rect">
            <a:avLst/>
          </a:prstGeom>
          <a:noFill/>
          <a:ln/>
        </p:spPr>
        <p:txBody>
          <a:bodyPr wrap="square" rtlCol="0" anchor="t"/>
          <a:lstStyle/>
          <a:p>
            <a:pPr algn="l" marL="342900" indent="-342900">
              <a:lnSpc>
                <a:spcPts val="2239"/>
              </a:lnSpc>
              <a:buSzPct val="100000"/>
              <a:buChar char="•"/>
            </a:pPr>
            <a:r>
              <a:rPr lang="en-US" sz="1400" dirty="0">
                <a:solidFill>
                  <a:srgbClr val="E0E4E6"/>
                </a:solidFill>
                <a:latin typeface="Barlow" pitchFamily="34" charset="0"/>
                <a:ea typeface="Barlow" pitchFamily="34" charset="-122"/>
                <a:cs typeface="Barlow" pitchFamily="34" charset="-120"/>
              </a:rPr>
              <a:t>Thị trường không chính thức, là thị trường vay nóng bởi có tính rủi ro cao nên lãi suất thường rất cao</a:t>
            </a:r>
            <a:endParaRPr lang="en-US" sz="1400" dirty="0"/>
          </a:p>
        </p:txBody>
      </p:sp>
      <p:sp>
        <p:nvSpPr>
          <p:cNvPr id="9" name="Shape 6"/>
          <p:cNvSpPr/>
          <p:nvPr/>
        </p:nvSpPr>
        <p:spPr>
          <a:xfrm>
            <a:off x="5609034" y="3020258"/>
            <a:ext cx="222171" cy="222171"/>
          </a:xfrm>
          <a:prstGeom prst="roundRect">
            <a:avLst>
              <a:gd name="adj" fmla="val 180023"/>
            </a:avLst>
          </a:prstGeom>
          <a:noFill/>
          <a:ln w="22860">
            <a:solidFill>
              <a:srgbClr val="16FFBB"/>
            </a:solidFill>
            <a:prstDash val="solid"/>
          </a:ln>
        </p:spPr>
      </p:sp>
      <p:sp>
        <p:nvSpPr>
          <p:cNvPr id="10" name="Text 7"/>
          <p:cNvSpPr/>
          <p:nvPr/>
        </p:nvSpPr>
        <p:spPr>
          <a:xfrm>
            <a:off x="5964436" y="2953702"/>
            <a:ext cx="6049089" cy="355402"/>
          </a:xfrm>
          <a:prstGeom prst="rect">
            <a:avLst/>
          </a:prstGeom>
          <a:noFill/>
          <a:ln/>
        </p:spPr>
        <p:txBody>
          <a:bodyPr wrap="none" rtlCol="0" anchor="t"/>
          <a:lstStyle/>
          <a:p>
            <a:pPr algn="l" indent="0" marL="0">
              <a:lnSpc>
                <a:spcPts val="2799"/>
              </a:lnSpc>
              <a:buNone/>
            </a:pPr>
            <a:r>
              <a:rPr lang="en-US" sz="1750" b="1" dirty="0">
                <a:solidFill>
                  <a:srgbClr val="E0E4E6"/>
                </a:solidFill>
                <a:latin typeface="Barlow" pitchFamily="34" charset="0"/>
                <a:ea typeface="Barlow" pitchFamily="34" charset="-122"/>
                <a:cs typeface="Barlow" pitchFamily="34" charset="-120"/>
              </a:rPr>
              <a:t>Thị trường hối đoái giao dịch các loại ngoại tệ:</a:t>
            </a:r>
            <a:endParaRPr lang="en-US" sz="1750" dirty="0"/>
          </a:p>
        </p:txBody>
      </p:sp>
      <p:sp>
        <p:nvSpPr>
          <p:cNvPr id="11" name="Text 8"/>
          <p:cNvSpPr/>
          <p:nvPr/>
        </p:nvSpPr>
        <p:spPr>
          <a:xfrm>
            <a:off x="5893356" y="3397925"/>
            <a:ext cx="6120170" cy="568643"/>
          </a:xfrm>
          <a:prstGeom prst="rect">
            <a:avLst/>
          </a:prstGeom>
          <a:noFill/>
          <a:ln/>
        </p:spPr>
        <p:txBody>
          <a:bodyPr wrap="square" rtlCol="0" anchor="t"/>
          <a:lstStyle/>
          <a:p>
            <a:pPr algn="l" marL="342900" indent="-342900">
              <a:lnSpc>
                <a:spcPts val="2239"/>
              </a:lnSpc>
              <a:buSzPct val="100000"/>
              <a:buChar char="•"/>
            </a:pPr>
            <a:r>
              <a:rPr lang="en-US" sz="1400" dirty="0">
                <a:solidFill>
                  <a:srgbClr val="E0E4E6"/>
                </a:solidFill>
                <a:latin typeface="Barlow" pitchFamily="34" charset="0"/>
                <a:ea typeface="Barlow" pitchFamily="34" charset="-122"/>
                <a:cs typeface="Barlow" pitchFamily="34" charset="-120"/>
              </a:rPr>
              <a:t>Là nơi mà các doanh nghiệp, các hộ gia đình và nhà nước có thể giao dịch, vay mượn các nguồn tài chính bằng ngoại tệ</a:t>
            </a:r>
            <a:endParaRPr lang="en-US" sz="1400" dirty="0"/>
          </a:p>
        </p:txBody>
      </p:sp>
      <p:sp>
        <p:nvSpPr>
          <p:cNvPr id="12" name="Shape 9"/>
          <p:cNvSpPr/>
          <p:nvPr/>
        </p:nvSpPr>
        <p:spPr>
          <a:xfrm>
            <a:off x="5609034" y="4121944"/>
            <a:ext cx="222171" cy="222171"/>
          </a:xfrm>
          <a:prstGeom prst="roundRect">
            <a:avLst>
              <a:gd name="adj" fmla="val 180023"/>
            </a:avLst>
          </a:prstGeom>
          <a:noFill/>
          <a:ln w="22860">
            <a:solidFill>
              <a:srgbClr val="16FFBB"/>
            </a:solidFill>
            <a:prstDash val="solid"/>
          </a:ln>
        </p:spPr>
      </p:sp>
      <p:sp>
        <p:nvSpPr>
          <p:cNvPr id="13" name="Text 10"/>
          <p:cNvSpPr/>
          <p:nvPr/>
        </p:nvSpPr>
        <p:spPr>
          <a:xfrm>
            <a:off x="5964436" y="4055388"/>
            <a:ext cx="6049089" cy="355402"/>
          </a:xfrm>
          <a:prstGeom prst="rect">
            <a:avLst/>
          </a:prstGeom>
          <a:noFill/>
          <a:ln/>
        </p:spPr>
        <p:txBody>
          <a:bodyPr wrap="none" rtlCol="0" anchor="t"/>
          <a:lstStyle/>
          <a:p>
            <a:pPr algn="l" indent="0" marL="0">
              <a:lnSpc>
                <a:spcPts val="2799"/>
              </a:lnSpc>
              <a:buNone/>
            </a:pPr>
            <a:r>
              <a:rPr lang="en-US" sz="1750" b="1" dirty="0">
                <a:solidFill>
                  <a:srgbClr val="E0E4E6"/>
                </a:solidFill>
                <a:latin typeface="Barlow" pitchFamily="34" charset="0"/>
                <a:ea typeface="Barlow" pitchFamily="34" charset="-122"/>
                <a:cs typeface="Barlow" pitchFamily="34" charset="-120"/>
              </a:rPr>
              <a:t>Thị trường liên ngân hàng</a:t>
            </a:r>
            <a:endParaRPr lang="en-US" sz="1750" dirty="0"/>
          </a:p>
        </p:txBody>
      </p:sp>
      <p:sp>
        <p:nvSpPr>
          <p:cNvPr id="14" name="Text 11"/>
          <p:cNvSpPr/>
          <p:nvPr/>
        </p:nvSpPr>
        <p:spPr>
          <a:xfrm>
            <a:off x="5893356" y="4499610"/>
            <a:ext cx="6120170" cy="568643"/>
          </a:xfrm>
          <a:prstGeom prst="rect">
            <a:avLst/>
          </a:prstGeom>
          <a:noFill/>
          <a:ln/>
        </p:spPr>
        <p:txBody>
          <a:bodyPr wrap="square" rtlCol="0" anchor="t"/>
          <a:lstStyle/>
          <a:p>
            <a:pPr algn="l" marL="342900" indent="-342900">
              <a:lnSpc>
                <a:spcPts val="2239"/>
              </a:lnSpc>
              <a:buSzPct val="100000"/>
              <a:buChar char="•"/>
            </a:pPr>
            <a:r>
              <a:rPr lang="en-US" sz="1400" dirty="0">
                <a:solidFill>
                  <a:srgbClr val="E0E4E6"/>
                </a:solidFill>
                <a:latin typeface="Barlow" pitchFamily="34" charset="0"/>
                <a:ea typeface="Barlow" pitchFamily="34" charset="-122"/>
                <a:cs typeface="Barlow" pitchFamily="34" charset="-120"/>
              </a:rPr>
              <a:t>Đây là thị trường dành cho các ngân hàng, các tổ chức trao đổi khả năng thanh toán cho nhau</a:t>
            </a:r>
            <a:endParaRPr lang="en-US" sz="1400" dirty="0"/>
          </a:p>
        </p:txBody>
      </p:sp>
      <p:sp>
        <p:nvSpPr>
          <p:cNvPr id="15" name="Shape 12"/>
          <p:cNvSpPr/>
          <p:nvPr/>
        </p:nvSpPr>
        <p:spPr>
          <a:xfrm>
            <a:off x="5609034" y="5223629"/>
            <a:ext cx="222171" cy="222171"/>
          </a:xfrm>
          <a:prstGeom prst="roundRect">
            <a:avLst>
              <a:gd name="adj" fmla="val 180023"/>
            </a:avLst>
          </a:prstGeom>
          <a:noFill/>
          <a:ln w="22860">
            <a:solidFill>
              <a:srgbClr val="16FFBB"/>
            </a:solidFill>
            <a:prstDash val="solid"/>
          </a:ln>
        </p:spPr>
      </p:sp>
      <p:sp>
        <p:nvSpPr>
          <p:cNvPr id="16" name="Text 13"/>
          <p:cNvSpPr/>
          <p:nvPr/>
        </p:nvSpPr>
        <p:spPr>
          <a:xfrm>
            <a:off x="5964436" y="5157073"/>
            <a:ext cx="6049089" cy="355402"/>
          </a:xfrm>
          <a:prstGeom prst="rect">
            <a:avLst/>
          </a:prstGeom>
          <a:noFill/>
          <a:ln/>
        </p:spPr>
        <p:txBody>
          <a:bodyPr wrap="none" rtlCol="0" anchor="t"/>
          <a:lstStyle/>
          <a:p>
            <a:pPr algn="l" indent="0" marL="0">
              <a:lnSpc>
                <a:spcPts val="2799"/>
              </a:lnSpc>
              <a:buNone/>
            </a:pPr>
            <a:r>
              <a:rPr lang="en-US" sz="1750" b="1" dirty="0">
                <a:solidFill>
                  <a:srgbClr val="E0E4E6"/>
                </a:solidFill>
                <a:latin typeface="Barlow" pitchFamily="34" charset="0"/>
                <a:ea typeface="Barlow" pitchFamily="34" charset="-122"/>
                <a:cs typeface="Barlow" pitchFamily="34" charset="-120"/>
              </a:rPr>
              <a:t>Thị trường chứng khoán ngắn hạn</a:t>
            </a:r>
            <a:endParaRPr lang="en-US" sz="1750" dirty="0"/>
          </a:p>
        </p:txBody>
      </p:sp>
      <p:sp>
        <p:nvSpPr>
          <p:cNvPr id="17" name="Text 14"/>
          <p:cNvSpPr/>
          <p:nvPr/>
        </p:nvSpPr>
        <p:spPr>
          <a:xfrm>
            <a:off x="5893356" y="5601295"/>
            <a:ext cx="6120170" cy="568643"/>
          </a:xfrm>
          <a:prstGeom prst="rect">
            <a:avLst/>
          </a:prstGeom>
          <a:noFill/>
          <a:ln/>
        </p:spPr>
        <p:txBody>
          <a:bodyPr wrap="square" rtlCol="0" anchor="t"/>
          <a:lstStyle/>
          <a:p>
            <a:pPr algn="l" marL="342900" indent="-342900">
              <a:lnSpc>
                <a:spcPts val="2239"/>
              </a:lnSpc>
              <a:buSzPct val="100000"/>
              <a:buChar char="•"/>
            </a:pPr>
            <a:r>
              <a:rPr lang="en-US" sz="1400" dirty="0">
                <a:solidFill>
                  <a:srgbClr val="E0E4E6"/>
                </a:solidFill>
                <a:latin typeface="Barlow" pitchFamily="34" charset="0"/>
                <a:ea typeface="Barlow" pitchFamily="34" charset="-122"/>
                <a:cs typeface="Barlow" pitchFamily="34" charset="-120"/>
              </a:rPr>
              <a:t>là thị trường mua bán các chứng khoán ngắn hạn như chứng chỉ tiền gửi  ngân hàng, tín phiếu ngân hàng, tín phiếu kho bạc…</a:t>
            </a:r>
            <a:endParaRPr lang="en-US" sz="1400"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686872"/>
            <a:ext cx="7820263" cy="694373"/>
          </a:xfrm>
          <a:prstGeom prst="rect">
            <a:avLst/>
          </a:prstGeom>
          <a:noFill/>
          <a:ln/>
        </p:spPr>
        <p:txBody>
          <a:bodyPr wrap="none" rtlCol="0" anchor="t"/>
          <a:lstStyle/>
          <a:p>
            <a:pPr indent="0" marL="0">
              <a:lnSpc>
                <a:spcPts val="5468"/>
              </a:lnSpc>
              <a:buNone/>
            </a:pPr>
            <a:r>
              <a:rPr lang="en-US" sz="4374" b="1" dirty="0">
                <a:solidFill>
                  <a:srgbClr val="F0FCFF"/>
                </a:solidFill>
                <a:latin typeface="Spline Sans" pitchFamily="34" charset="0"/>
                <a:ea typeface="Spline Sans" pitchFamily="34" charset="-122"/>
                <a:cs typeface="Spline Sans" pitchFamily="34" charset="-120"/>
              </a:rPr>
              <a:t>Vai Trò Của Thị Trường Tiền Tệ</a:t>
            </a:r>
            <a:endParaRPr lang="en-US" sz="4374" dirty="0"/>
          </a:p>
        </p:txBody>
      </p:sp>
      <p:sp>
        <p:nvSpPr>
          <p:cNvPr id="5" name="Shape 2"/>
          <p:cNvSpPr/>
          <p:nvPr/>
        </p:nvSpPr>
        <p:spPr>
          <a:xfrm>
            <a:off x="2624376" y="1825585"/>
            <a:ext cx="4579739" cy="2747486"/>
          </a:xfrm>
          <a:prstGeom prst="roundRect">
            <a:avLst>
              <a:gd name="adj" fmla="val 14557"/>
            </a:avLst>
          </a:prstGeom>
          <a:solidFill>
            <a:srgbClr val="0A081B"/>
          </a:solidFill>
          <a:ln w="22860">
            <a:solidFill>
              <a:srgbClr val="E0E4E6"/>
            </a:solidFill>
            <a:prstDash val="solid"/>
          </a:ln>
        </p:spPr>
      </p:sp>
      <p:sp>
        <p:nvSpPr>
          <p:cNvPr id="6" name="Text 3"/>
          <p:cNvSpPr/>
          <p:nvPr/>
        </p:nvSpPr>
        <p:spPr>
          <a:xfrm>
            <a:off x="2869406" y="2070616"/>
            <a:ext cx="3122295" cy="347186"/>
          </a:xfrm>
          <a:prstGeom prst="rect">
            <a:avLst/>
          </a:prstGeom>
          <a:noFill/>
          <a:ln/>
        </p:spPr>
        <p:txBody>
          <a:bodyPr wrap="none" rtlCol="0" anchor="t"/>
          <a:lstStyle/>
          <a:p>
            <a:pPr indent="0" marL="0">
              <a:lnSpc>
                <a:spcPts val="2734"/>
              </a:lnSpc>
              <a:buNone/>
            </a:pPr>
            <a:r>
              <a:rPr lang="en-US" sz="2187" b="1" dirty="0">
                <a:solidFill>
                  <a:srgbClr val="16FFBB"/>
                </a:solidFill>
                <a:latin typeface="Spline Sans" pitchFamily="34" charset="0"/>
                <a:ea typeface="Spline Sans" pitchFamily="34" charset="-122"/>
                <a:cs typeface="Spline Sans" pitchFamily="34" charset="-120"/>
              </a:rPr>
              <a:t>Huy Động Vốn Ngắn Hạn</a:t>
            </a:r>
            <a:endParaRPr lang="en-US" sz="2187" dirty="0"/>
          </a:p>
        </p:txBody>
      </p:sp>
      <p:sp>
        <p:nvSpPr>
          <p:cNvPr id="7" name="Text 4"/>
          <p:cNvSpPr/>
          <p:nvPr/>
        </p:nvSpPr>
        <p:spPr>
          <a:xfrm>
            <a:off x="2869406" y="2551033"/>
            <a:ext cx="4089678" cy="1777008"/>
          </a:xfrm>
          <a:prstGeom prst="rect">
            <a:avLst/>
          </a:prstGeom>
          <a:noFill/>
          <a:ln/>
        </p:spPr>
        <p:txBody>
          <a:bodyPr wrap="square" rtlCol="0" anchor="t"/>
          <a:lstStyle/>
          <a:p>
            <a:pPr indent="0" marL="0">
              <a:lnSpc>
                <a:spcPts val="2799"/>
              </a:lnSpc>
              <a:buNone/>
            </a:pPr>
            <a:r>
              <a:rPr lang="en-US" sz="1750" dirty="0">
                <a:solidFill>
                  <a:srgbClr val="E0E4E6"/>
                </a:solidFill>
                <a:latin typeface="Barlow" pitchFamily="34" charset="0"/>
                <a:ea typeface="Barlow" pitchFamily="34" charset="-122"/>
                <a:cs typeface="Barlow" pitchFamily="34" charset="-120"/>
              </a:rPr>
              <a:t>Thị trường tiền tệ là nơi các tổ chức tài chính và doanh nghiệp huy động vốn ngắn hạn để tài trợ cho các hoạt động kinh doanh hàng ngày, như bổ sung vốn lưu động, thanh toán các khoản nợ ngắn hạn.</a:t>
            </a:r>
            <a:endParaRPr lang="en-US" sz="1750" dirty="0"/>
          </a:p>
        </p:txBody>
      </p:sp>
      <p:sp>
        <p:nvSpPr>
          <p:cNvPr id="8" name="Shape 5"/>
          <p:cNvSpPr/>
          <p:nvPr/>
        </p:nvSpPr>
        <p:spPr>
          <a:xfrm>
            <a:off x="7426285" y="1825585"/>
            <a:ext cx="4579739" cy="2747486"/>
          </a:xfrm>
          <a:prstGeom prst="roundRect">
            <a:avLst>
              <a:gd name="adj" fmla="val 14557"/>
            </a:avLst>
          </a:prstGeom>
          <a:solidFill>
            <a:srgbClr val="0A081B"/>
          </a:solidFill>
          <a:ln w="22860">
            <a:solidFill>
              <a:srgbClr val="E0E4E6"/>
            </a:solidFill>
            <a:prstDash val="solid"/>
          </a:ln>
        </p:spPr>
      </p:sp>
      <p:sp>
        <p:nvSpPr>
          <p:cNvPr id="9" name="Text 6"/>
          <p:cNvSpPr/>
          <p:nvPr/>
        </p:nvSpPr>
        <p:spPr>
          <a:xfrm>
            <a:off x="7671316" y="2070616"/>
            <a:ext cx="3600331" cy="347186"/>
          </a:xfrm>
          <a:prstGeom prst="rect">
            <a:avLst/>
          </a:prstGeom>
          <a:noFill/>
          <a:ln/>
        </p:spPr>
        <p:txBody>
          <a:bodyPr wrap="none" rtlCol="0" anchor="t"/>
          <a:lstStyle/>
          <a:p>
            <a:pPr indent="0" marL="0">
              <a:lnSpc>
                <a:spcPts val="2734"/>
              </a:lnSpc>
              <a:buNone/>
            </a:pPr>
            <a:r>
              <a:rPr lang="en-US" sz="2187" b="1" dirty="0">
                <a:solidFill>
                  <a:srgbClr val="29DDDA"/>
                </a:solidFill>
                <a:latin typeface="Spline Sans" pitchFamily="34" charset="0"/>
                <a:ea typeface="Spline Sans" pitchFamily="34" charset="-122"/>
                <a:cs typeface="Spline Sans" pitchFamily="34" charset="-120"/>
              </a:rPr>
              <a:t>Điều Tiết Chính Sách Tiền Tệ</a:t>
            </a:r>
            <a:endParaRPr lang="en-US" sz="2187" dirty="0"/>
          </a:p>
        </p:txBody>
      </p:sp>
      <p:sp>
        <p:nvSpPr>
          <p:cNvPr id="10" name="Text 7"/>
          <p:cNvSpPr/>
          <p:nvPr/>
        </p:nvSpPr>
        <p:spPr>
          <a:xfrm>
            <a:off x="7671316" y="2551033"/>
            <a:ext cx="4089678" cy="1421606"/>
          </a:xfrm>
          <a:prstGeom prst="rect">
            <a:avLst/>
          </a:prstGeom>
          <a:noFill/>
          <a:ln/>
        </p:spPr>
        <p:txBody>
          <a:bodyPr wrap="square" rtlCol="0" anchor="t"/>
          <a:lstStyle/>
          <a:p>
            <a:pPr indent="0" marL="0">
              <a:lnSpc>
                <a:spcPts val="2799"/>
              </a:lnSpc>
              <a:buNone/>
            </a:pPr>
            <a:r>
              <a:rPr lang="en-US" sz="1750" dirty="0">
                <a:solidFill>
                  <a:srgbClr val="E0E4E6"/>
                </a:solidFill>
                <a:latin typeface="Barlow" pitchFamily="34" charset="0"/>
                <a:ea typeface="Barlow" pitchFamily="34" charset="-122"/>
                <a:cs typeface="Barlow" pitchFamily="34" charset="-120"/>
              </a:rPr>
              <a:t>Ngân hàng Trung ương sử dụng thị trường tiền tệ để điều tiết cung tiền, lãi suất và thanh khoản của hệ thống tài chính nhằm duy trì ổn định kinh tế vĩ mô.</a:t>
            </a:r>
            <a:endParaRPr lang="en-US" sz="1750" dirty="0"/>
          </a:p>
        </p:txBody>
      </p:sp>
      <p:sp>
        <p:nvSpPr>
          <p:cNvPr id="11" name="Shape 8"/>
          <p:cNvSpPr/>
          <p:nvPr/>
        </p:nvSpPr>
        <p:spPr>
          <a:xfrm>
            <a:off x="2624376" y="4795242"/>
            <a:ext cx="4579739" cy="2747486"/>
          </a:xfrm>
          <a:prstGeom prst="roundRect">
            <a:avLst>
              <a:gd name="adj" fmla="val 14557"/>
            </a:avLst>
          </a:prstGeom>
          <a:solidFill>
            <a:srgbClr val="0A081B"/>
          </a:solidFill>
          <a:ln w="22860">
            <a:solidFill>
              <a:srgbClr val="E0E4E6"/>
            </a:solidFill>
            <a:prstDash val="solid"/>
          </a:ln>
        </p:spPr>
      </p:sp>
      <p:sp>
        <p:nvSpPr>
          <p:cNvPr id="12" name="Text 9"/>
          <p:cNvSpPr/>
          <p:nvPr/>
        </p:nvSpPr>
        <p:spPr>
          <a:xfrm>
            <a:off x="2869406" y="5040273"/>
            <a:ext cx="3686413" cy="347186"/>
          </a:xfrm>
          <a:prstGeom prst="rect">
            <a:avLst/>
          </a:prstGeom>
          <a:noFill/>
          <a:ln/>
        </p:spPr>
        <p:txBody>
          <a:bodyPr wrap="none" rtlCol="0" anchor="t"/>
          <a:lstStyle/>
          <a:p>
            <a:pPr indent="0" marL="0">
              <a:lnSpc>
                <a:spcPts val="2734"/>
              </a:lnSpc>
              <a:buNone/>
            </a:pPr>
            <a:r>
              <a:rPr lang="en-US" sz="2187" b="1" dirty="0">
                <a:solidFill>
                  <a:srgbClr val="37A7E7"/>
                </a:solidFill>
                <a:latin typeface="Spline Sans" pitchFamily="34" charset="0"/>
                <a:ea typeface="Spline Sans" pitchFamily="34" charset="-122"/>
                <a:cs typeface="Spline Sans" pitchFamily="34" charset="-120"/>
              </a:rPr>
              <a:t>Quản Lý Rủi Ro Thanh Khoản</a:t>
            </a:r>
            <a:endParaRPr lang="en-US" sz="2187" dirty="0"/>
          </a:p>
        </p:txBody>
      </p:sp>
      <p:sp>
        <p:nvSpPr>
          <p:cNvPr id="13" name="Text 10"/>
          <p:cNvSpPr/>
          <p:nvPr/>
        </p:nvSpPr>
        <p:spPr>
          <a:xfrm>
            <a:off x="2869406" y="5520690"/>
            <a:ext cx="4089678" cy="1777008"/>
          </a:xfrm>
          <a:prstGeom prst="rect">
            <a:avLst/>
          </a:prstGeom>
          <a:noFill/>
          <a:ln/>
        </p:spPr>
        <p:txBody>
          <a:bodyPr wrap="square" rtlCol="0" anchor="t"/>
          <a:lstStyle/>
          <a:p>
            <a:pPr indent="0" marL="0">
              <a:lnSpc>
                <a:spcPts val="2799"/>
              </a:lnSpc>
              <a:buNone/>
            </a:pPr>
            <a:r>
              <a:rPr lang="en-US" sz="1750" dirty="0">
                <a:solidFill>
                  <a:srgbClr val="E0E4E6"/>
                </a:solidFill>
                <a:latin typeface="Barlow" pitchFamily="34" charset="0"/>
                <a:ea typeface="Barlow" pitchFamily="34" charset="-122"/>
                <a:cs typeface="Barlow" pitchFamily="34" charset="-120"/>
              </a:rPr>
              <a:t>Các tổ chức tài chính sử dụng thị trường tiền tệ để quản lý rủi ro thanh khoản, bằng cách mua bán các công cụ nợ ngắn hạn để đảm bảo có đủ tiền mặt để thanh toán các khoản nợ đến hạn.</a:t>
            </a:r>
            <a:endParaRPr lang="en-US" sz="1750" dirty="0"/>
          </a:p>
        </p:txBody>
      </p:sp>
      <p:sp>
        <p:nvSpPr>
          <p:cNvPr id="14" name="Shape 11"/>
          <p:cNvSpPr/>
          <p:nvPr/>
        </p:nvSpPr>
        <p:spPr>
          <a:xfrm>
            <a:off x="7426285" y="4795242"/>
            <a:ext cx="4579739" cy="2747486"/>
          </a:xfrm>
          <a:prstGeom prst="roundRect">
            <a:avLst>
              <a:gd name="adj" fmla="val 14557"/>
            </a:avLst>
          </a:prstGeom>
          <a:solidFill>
            <a:srgbClr val="0A081B"/>
          </a:solidFill>
          <a:ln w="22860">
            <a:solidFill>
              <a:srgbClr val="E0E4E6"/>
            </a:solidFill>
            <a:prstDash val="solid"/>
          </a:ln>
        </p:spPr>
      </p:sp>
      <p:sp>
        <p:nvSpPr>
          <p:cNvPr id="15" name="Text 12"/>
          <p:cNvSpPr/>
          <p:nvPr/>
        </p:nvSpPr>
        <p:spPr>
          <a:xfrm>
            <a:off x="7671316" y="5040273"/>
            <a:ext cx="2777490" cy="347186"/>
          </a:xfrm>
          <a:prstGeom prst="rect">
            <a:avLst/>
          </a:prstGeom>
          <a:noFill/>
          <a:ln/>
        </p:spPr>
        <p:txBody>
          <a:bodyPr wrap="none" rtlCol="0" anchor="t"/>
          <a:lstStyle/>
          <a:p>
            <a:pPr indent="0" marL="0">
              <a:lnSpc>
                <a:spcPts val="2734"/>
              </a:lnSpc>
              <a:buNone/>
            </a:pPr>
            <a:r>
              <a:rPr lang="en-US" sz="2187" b="1" dirty="0">
                <a:solidFill>
                  <a:srgbClr val="5372DF"/>
                </a:solidFill>
                <a:latin typeface="Spline Sans" pitchFamily="34" charset="0"/>
                <a:ea typeface="Spline Sans" pitchFamily="34" charset="-122"/>
                <a:cs typeface="Spline Sans" pitchFamily="34" charset="-120"/>
              </a:rPr>
              <a:t>Định Giá Tiền Tệ</a:t>
            </a:r>
            <a:endParaRPr lang="en-US" sz="2187" dirty="0"/>
          </a:p>
        </p:txBody>
      </p:sp>
      <p:sp>
        <p:nvSpPr>
          <p:cNvPr id="16" name="Text 13"/>
          <p:cNvSpPr/>
          <p:nvPr/>
        </p:nvSpPr>
        <p:spPr>
          <a:xfrm>
            <a:off x="7671316" y="5520690"/>
            <a:ext cx="4089678" cy="1421606"/>
          </a:xfrm>
          <a:prstGeom prst="rect">
            <a:avLst/>
          </a:prstGeom>
          <a:noFill/>
          <a:ln/>
        </p:spPr>
        <p:txBody>
          <a:bodyPr wrap="square" rtlCol="0" anchor="t"/>
          <a:lstStyle/>
          <a:p>
            <a:pPr indent="0" marL="0">
              <a:lnSpc>
                <a:spcPts val="2799"/>
              </a:lnSpc>
              <a:buNone/>
            </a:pPr>
            <a:r>
              <a:rPr lang="en-US" sz="1750" dirty="0">
                <a:solidFill>
                  <a:srgbClr val="E0E4E6"/>
                </a:solidFill>
                <a:latin typeface="Barlow" pitchFamily="34" charset="0"/>
                <a:ea typeface="Barlow" pitchFamily="34" charset="-122"/>
                <a:cs typeface="Barlow" pitchFamily="34" charset="-120"/>
              </a:rPr>
              <a:t>Giao dịch trên thị trường tiền tệ giúp định giá hối suất và lãi suất, cung cấp thông tin quan trọng về giá trị đồng tiền và định hướng chính sách tiền tệ.</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1505903"/>
            <a:ext cx="9323308" cy="694373"/>
          </a:xfrm>
          <a:prstGeom prst="rect">
            <a:avLst/>
          </a:prstGeom>
          <a:noFill/>
          <a:ln/>
        </p:spPr>
        <p:txBody>
          <a:bodyPr wrap="none" rtlCol="0" anchor="t"/>
          <a:lstStyle/>
          <a:p>
            <a:pPr indent="0" marL="0">
              <a:lnSpc>
                <a:spcPts val="5468"/>
              </a:lnSpc>
              <a:buNone/>
            </a:pPr>
            <a:r>
              <a:rPr lang="en-US" sz="4374" b="1" dirty="0">
                <a:solidFill>
                  <a:srgbClr val="F0FCFF"/>
                </a:solidFill>
                <a:latin typeface="Spline Sans" pitchFamily="34" charset="0"/>
                <a:ea typeface="Spline Sans" pitchFamily="34" charset="-122"/>
                <a:cs typeface="Spline Sans" pitchFamily="34" charset="-120"/>
              </a:rPr>
              <a:t>Thị Trường Vốn: Vai Trò và Đặc Điểm</a:t>
            </a:r>
            <a:endParaRPr lang="en-US" sz="4374" dirty="0"/>
          </a:p>
        </p:txBody>
      </p:sp>
      <p:sp>
        <p:nvSpPr>
          <p:cNvPr id="5" name="Text 2"/>
          <p:cNvSpPr/>
          <p:nvPr/>
        </p:nvSpPr>
        <p:spPr>
          <a:xfrm>
            <a:off x="2624376" y="2755702"/>
            <a:ext cx="2765465" cy="347186"/>
          </a:xfrm>
          <a:prstGeom prst="rect">
            <a:avLst/>
          </a:prstGeom>
          <a:noFill/>
          <a:ln/>
        </p:spPr>
        <p:txBody>
          <a:bodyPr wrap="none" rtlCol="0" anchor="t"/>
          <a:lstStyle/>
          <a:p>
            <a:pPr indent="0" marL="0">
              <a:lnSpc>
                <a:spcPts val="2734"/>
              </a:lnSpc>
              <a:buNone/>
            </a:pPr>
            <a:r>
              <a:rPr lang="en-US" sz="2187" b="1" dirty="0">
                <a:solidFill>
                  <a:srgbClr val="F0FCFF"/>
                </a:solidFill>
                <a:latin typeface="Spline Sans" pitchFamily="34" charset="0"/>
                <a:ea typeface="Spline Sans" pitchFamily="34" charset="-122"/>
                <a:cs typeface="Spline Sans" pitchFamily="34" charset="-120"/>
              </a:rPr>
              <a:t>Định Nghĩa</a:t>
            </a:r>
            <a:endParaRPr lang="en-US" sz="2187" dirty="0"/>
          </a:p>
        </p:txBody>
      </p:sp>
      <p:sp>
        <p:nvSpPr>
          <p:cNvPr id="6" name="Text 3"/>
          <p:cNvSpPr/>
          <p:nvPr/>
        </p:nvSpPr>
        <p:spPr>
          <a:xfrm>
            <a:off x="2624376" y="3325058"/>
            <a:ext cx="2765465" cy="3198614"/>
          </a:xfrm>
          <a:prstGeom prst="rect">
            <a:avLst/>
          </a:prstGeom>
          <a:noFill/>
          <a:ln/>
        </p:spPr>
        <p:txBody>
          <a:bodyPr wrap="square" rtlCol="0" anchor="t"/>
          <a:lstStyle/>
          <a:p>
            <a:pPr indent="0" marL="0">
              <a:lnSpc>
                <a:spcPts val="2799"/>
              </a:lnSpc>
              <a:buNone/>
            </a:pPr>
            <a:r>
              <a:rPr lang="en-US" sz="1750" dirty="0">
                <a:solidFill>
                  <a:srgbClr val="E0E4E6"/>
                </a:solidFill>
                <a:latin typeface="Barlow" pitchFamily="34" charset="0"/>
                <a:ea typeface="Barlow" pitchFamily="34" charset="-122"/>
                <a:cs typeface="Barlow" pitchFamily="34" charset="-120"/>
              </a:rPr>
              <a:t>Thị trường vốn là thị trường giao dịch các công cụ tài chính dài hạn, như cổ phiếu, trái phiếu, chứng khoán phái sinh. Đây là nơi các nhà đầu tư dài hạn, như quỹ hưu trí, bảo hiểm, ngân hàng, tìm kiếm cơ hội tăng trưởng tài sản.</a:t>
            </a:r>
            <a:endParaRPr lang="en-US" sz="1750" dirty="0"/>
          </a:p>
        </p:txBody>
      </p:sp>
      <p:sp>
        <p:nvSpPr>
          <p:cNvPr id="7" name="Text 4"/>
          <p:cNvSpPr/>
          <p:nvPr/>
        </p:nvSpPr>
        <p:spPr>
          <a:xfrm>
            <a:off x="5939433" y="2933343"/>
            <a:ext cx="2765465" cy="347186"/>
          </a:xfrm>
          <a:prstGeom prst="rect">
            <a:avLst/>
          </a:prstGeom>
          <a:noFill/>
          <a:ln/>
        </p:spPr>
        <p:txBody>
          <a:bodyPr wrap="none" rtlCol="0" anchor="t"/>
          <a:lstStyle/>
          <a:p>
            <a:pPr indent="0" marL="0">
              <a:lnSpc>
                <a:spcPts val="2734"/>
              </a:lnSpc>
              <a:buNone/>
            </a:pPr>
            <a:r>
              <a:rPr lang="en-US" sz="2187" b="1" dirty="0">
                <a:solidFill>
                  <a:srgbClr val="F0FCFF"/>
                </a:solidFill>
                <a:latin typeface="Spline Sans" pitchFamily="34" charset="0"/>
                <a:ea typeface="Spline Sans" pitchFamily="34" charset="-122"/>
                <a:cs typeface="Spline Sans" pitchFamily="34" charset="-120"/>
              </a:rPr>
              <a:t>Vai Trò</a:t>
            </a:r>
            <a:endParaRPr lang="en-US" sz="2187" dirty="0"/>
          </a:p>
        </p:txBody>
      </p:sp>
      <p:sp>
        <p:nvSpPr>
          <p:cNvPr id="8" name="Text 5"/>
          <p:cNvSpPr/>
          <p:nvPr/>
        </p:nvSpPr>
        <p:spPr>
          <a:xfrm>
            <a:off x="5939433" y="3502700"/>
            <a:ext cx="2765465" cy="2843213"/>
          </a:xfrm>
          <a:prstGeom prst="rect">
            <a:avLst/>
          </a:prstGeom>
          <a:noFill/>
          <a:ln/>
        </p:spPr>
        <p:txBody>
          <a:bodyPr wrap="square" rtlCol="0" anchor="t"/>
          <a:lstStyle/>
          <a:p>
            <a:pPr indent="0" marL="0">
              <a:lnSpc>
                <a:spcPts val="2799"/>
              </a:lnSpc>
              <a:buNone/>
            </a:pPr>
            <a:r>
              <a:rPr lang="en-US" sz="1750" dirty="0">
                <a:solidFill>
                  <a:srgbClr val="E0E4E6"/>
                </a:solidFill>
                <a:latin typeface="Barlow" pitchFamily="34" charset="0"/>
                <a:ea typeface="Barlow" pitchFamily="34" charset="-122"/>
                <a:cs typeface="Barlow" pitchFamily="34" charset="-120"/>
              </a:rPr>
              <a:t>Thị trường vốn giúp các doanh nghiệp và chính phủ huy động vốn dài hạn để tài trợ cho các dự án lớn. Nó cũng cung cấp các công cụ đầu tư đa dạng để nhà đầu tư phân tán rủi ro và tăng cơ hội sinh lời.</a:t>
            </a:r>
            <a:endParaRPr lang="en-US" sz="1750" dirty="0"/>
          </a:p>
        </p:txBody>
      </p:sp>
      <p:sp>
        <p:nvSpPr>
          <p:cNvPr id="9" name="Text 6"/>
          <p:cNvSpPr/>
          <p:nvPr/>
        </p:nvSpPr>
        <p:spPr>
          <a:xfrm>
            <a:off x="9254490" y="2933343"/>
            <a:ext cx="2765465" cy="347186"/>
          </a:xfrm>
          <a:prstGeom prst="rect">
            <a:avLst/>
          </a:prstGeom>
          <a:noFill/>
          <a:ln/>
        </p:spPr>
        <p:txBody>
          <a:bodyPr wrap="none" rtlCol="0" anchor="t"/>
          <a:lstStyle/>
          <a:p>
            <a:pPr indent="0" marL="0">
              <a:lnSpc>
                <a:spcPts val="2734"/>
              </a:lnSpc>
              <a:buNone/>
            </a:pPr>
            <a:r>
              <a:rPr lang="en-US" sz="2187" b="1" dirty="0">
                <a:solidFill>
                  <a:srgbClr val="F0FCFF"/>
                </a:solidFill>
                <a:latin typeface="Spline Sans" pitchFamily="34" charset="0"/>
                <a:ea typeface="Spline Sans" pitchFamily="34" charset="-122"/>
                <a:cs typeface="Spline Sans" pitchFamily="34" charset="-120"/>
              </a:rPr>
              <a:t>Đặc Điểm</a:t>
            </a:r>
            <a:endParaRPr lang="en-US" sz="2187" dirty="0"/>
          </a:p>
        </p:txBody>
      </p:sp>
      <p:sp>
        <p:nvSpPr>
          <p:cNvPr id="10" name="Text 7"/>
          <p:cNvSpPr/>
          <p:nvPr/>
        </p:nvSpPr>
        <p:spPr>
          <a:xfrm>
            <a:off x="9254490" y="3502700"/>
            <a:ext cx="2765465" cy="2843213"/>
          </a:xfrm>
          <a:prstGeom prst="rect">
            <a:avLst/>
          </a:prstGeom>
          <a:noFill/>
          <a:ln/>
        </p:spPr>
        <p:txBody>
          <a:bodyPr wrap="square" rtlCol="0" anchor="t"/>
          <a:lstStyle/>
          <a:p>
            <a:pPr indent="0" marL="0">
              <a:lnSpc>
                <a:spcPts val="2799"/>
              </a:lnSpc>
              <a:buNone/>
            </a:pPr>
            <a:r>
              <a:rPr lang="en-US" sz="1750" dirty="0">
                <a:solidFill>
                  <a:srgbClr val="E0E4E6"/>
                </a:solidFill>
                <a:latin typeface="Barlow" pitchFamily="34" charset="0"/>
                <a:ea typeface="Barlow" pitchFamily="34" charset="-122"/>
                <a:cs typeface="Barlow" pitchFamily="34" charset="-120"/>
              </a:rPr>
              <a:t>Thị trường vốn đặc trưng bởi tính thanh khoản thấp hơn, biến động giá lớn hơn và đòi hỏi nhà đầu tư có kiến thức tài chính chuyên sâu. Các nhà đầu tư chính là các tổ chức tài chính lớn, quỹ đầu tư và nhà đầu tư cá nhân.</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Shape 1"/>
          <p:cNvSpPr/>
          <p:nvPr/>
        </p:nvSpPr>
        <p:spPr>
          <a:xfrm>
            <a:off x="833199" y="2873573"/>
            <a:ext cx="277654" cy="277654"/>
          </a:xfrm>
          <a:prstGeom prst="roundRect">
            <a:avLst>
              <a:gd name="adj" fmla="val 180062"/>
            </a:avLst>
          </a:prstGeom>
          <a:noFill/>
          <a:ln w="30480">
            <a:solidFill>
              <a:srgbClr val="16FFBB"/>
            </a:solidFill>
            <a:prstDash val="solid"/>
          </a:ln>
        </p:spPr>
      </p:sp>
      <p:sp>
        <p:nvSpPr>
          <p:cNvPr id="6" name="Text 2"/>
          <p:cNvSpPr/>
          <p:nvPr/>
        </p:nvSpPr>
        <p:spPr>
          <a:xfrm>
            <a:off x="1277541" y="2790349"/>
            <a:ext cx="7033260" cy="444341"/>
          </a:xfrm>
          <a:prstGeom prst="rect">
            <a:avLst/>
          </a:prstGeom>
          <a:noFill/>
          <a:ln/>
        </p:spPr>
        <p:txBody>
          <a:bodyPr wrap="none" rtlCol="0" anchor="t"/>
          <a:lstStyle/>
          <a:p>
            <a:pPr algn="l" indent="0" marL="0">
              <a:lnSpc>
                <a:spcPts val="3499"/>
              </a:lnSpc>
              <a:buNone/>
            </a:pPr>
            <a:r>
              <a:rPr lang="en-US" sz="2187" b="1" dirty="0">
                <a:solidFill>
                  <a:srgbClr val="E0E4E6"/>
                </a:solidFill>
                <a:latin typeface="Barlow" pitchFamily="34" charset="0"/>
                <a:ea typeface="Barlow" pitchFamily="34" charset="-122"/>
                <a:cs typeface="Barlow" pitchFamily="34" charset="-120"/>
              </a:rPr>
              <a:t>Các bộ phận chủ yếu của thị trường vốn</a:t>
            </a:r>
            <a:endParaRPr lang="en-US" sz="2187" dirty="0"/>
          </a:p>
        </p:txBody>
      </p:sp>
      <p:sp>
        <p:nvSpPr>
          <p:cNvPr id="7" name="Text 3"/>
          <p:cNvSpPr/>
          <p:nvPr/>
        </p:nvSpPr>
        <p:spPr>
          <a:xfrm>
            <a:off x="1117521" y="3323511"/>
            <a:ext cx="7193280" cy="284321"/>
          </a:xfrm>
          <a:prstGeom prst="rect">
            <a:avLst/>
          </a:prstGeom>
          <a:noFill/>
          <a:ln/>
        </p:spPr>
        <p:txBody>
          <a:bodyPr wrap="none" rtlCol="0" anchor="t"/>
          <a:lstStyle/>
          <a:p>
            <a:pPr algn="l" marL="342900" indent="-342900">
              <a:lnSpc>
                <a:spcPts val="2239"/>
              </a:lnSpc>
              <a:buSzPct val="100000"/>
              <a:buChar char="•"/>
            </a:pPr>
            <a:r>
              <a:rPr lang="en-US" sz="1400" b="1" dirty="0">
                <a:solidFill>
                  <a:srgbClr val="E0E4E6"/>
                </a:solidFill>
                <a:latin typeface="Barlow" pitchFamily="34" charset="0"/>
                <a:ea typeface="Barlow" pitchFamily="34" charset="-122"/>
                <a:cs typeface="Barlow" pitchFamily="34" charset="-120"/>
              </a:rPr>
              <a:t>Thị trường cho vay thế chấp:</a:t>
            </a:r>
            <a:pPr algn="l" indent="0" marL="0">
              <a:lnSpc>
                <a:spcPts val="2239"/>
              </a:lnSpc>
              <a:buNone/>
            </a:pPr>
            <a:r>
              <a:rPr lang="en-US" sz="1400" dirty="0">
                <a:solidFill>
                  <a:srgbClr val="E0E4E6"/>
                </a:solidFill>
                <a:latin typeface="Barlow" pitchFamily="34" charset="0"/>
                <a:ea typeface="Barlow" pitchFamily="34" charset="-122"/>
                <a:cs typeface="Barlow" pitchFamily="34" charset="-120"/>
              </a:rPr>
              <a:t> là các khoản vay thế chấp</a:t>
            </a:r>
            <a:endParaRPr lang="en-US" sz="1400" dirty="0"/>
          </a:p>
        </p:txBody>
      </p:sp>
      <p:sp>
        <p:nvSpPr>
          <p:cNvPr id="8" name="Text 4"/>
          <p:cNvSpPr/>
          <p:nvPr/>
        </p:nvSpPr>
        <p:spPr>
          <a:xfrm>
            <a:off x="1117521" y="3696653"/>
            <a:ext cx="7193280" cy="568643"/>
          </a:xfrm>
          <a:prstGeom prst="rect">
            <a:avLst/>
          </a:prstGeom>
          <a:noFill/>
          <a:ln/>
        </p:spPr>
        <p:txBody>
          <a:bodyPr wrap="square" rtlCol="0" anchor="t"/>
          <a:lstStyle/>
          <a:p>
            <a:pPr algn="l" marL="342900" indent="-342900">
              <a:lnSpc>
                <a:spcPts val="2239"/>
              </a:lnSpc>
              <a:buSzPct val="100000"/>
              <a:buChar char="•"/>
            </a:pPr>
            <a:r>
              <a:rPr lang="en-US" sz="1400" b="1" dirty="0">
                <a:solidFill>
                  <a:srgbClr val="E0E4E6"/>
                </a:solidFill>
                <a:latin typeface="Barlow" pitchFamily="34" charset="0"/>
                <a:ea typeface="Barlow" pitchFamily="34" charset="-122"/>
                <a:cs typeface="Barlow" pitchFamily="34" charset="-120"/>
              </a:rPr>
              <a:t>Thị trường cổ phiếu:</a:t>
            </a:r>
            <a:pPr algn="l" indent="0" marL="0">
              <a:lnSpc>
                <a:spcPts val="2239"/>
              </a:lnSpc>
              <a:buNone/>
            </a:pPr>
            <a:r>
              <a:rPr lang="en-US" sz="1400" dirty="0">
                <a:solidFill>
                  <a:srgbClr val="E0E4E6"/>
                </a:solidFill>
                <a:latin typeface="Barlow" pitchFamily="34" charset="0"/>
                <a:ea typeface="Barlow" pitchFamily="34" charset="-122"/>
                <a:cs typeface="Barlow" pitchFamily="34" charset="-120"/>
              </a:rPr>
              <a:t> Là nơi diễn ra các hoạt động giao dịch các loại chứng khoán trung và dài hạn, chiểm tỷ lệ rất lớn trong thị trường vốn.</a:t>
            </a:r>
            <a:endParaRPr lang="en-US" sz="1400" dirty="0"/>
          </a:p>
        </p:txBody>
      </p:sp>
      <p:sp>
        <p:nvSpPr>
          <p:cNvPr id="9" name="Text 5"/>
          <p:cNvSpPr/>
          <p:nvPr/>
        </p:nvSpPr>
        <p:spPr>
          <a:xfrm>
            <a:off x="1117521" y="4354116"/>
            <a:ext cx="7193280" cy="568643"/>
          </a:xfrm>
          <a:prstGeom prst="rect">
            <a:avLst/>
          </a:prstGeom>
          <a:noFill/>
          <a:ln/>
        </p:spPr>
        <p:txBody>
          <a:bodyPr wrap="square" rtlCol="0" anchor="t"/>
          <a:lstStyle/>
          <a:p>
            <a:pPr algn="l" marL="342900" indent="-342900">
              <a:lnSpc>
                <a:spcPts val="2239"/>
              </a:lnSpc>
              <a:buSzPct val="100000"/>
              <a:buChar char="•"/>
            </a:pPr>
            <a:r>
              <a:rPr lang="en-US" sz="1400" b="1" dirty="0">
                <a:solidFill>
                  <a:srgbClr val="E0E4E6"/>
                </a:solidFill>
                <a:latin typeface="Barlow" pitchFamily="34" charset="0"/>
                <a:ea typeface="Barlow" pitchFamily="34" charset="-122"/>
                <a:cs typeface="Barlow" pitchFamily="34" charset="-120"/>
              </a:rPr>
              <a:t>Thị trường trái phiếu:</a:t>
            </a:r>
            <a:pPr algn="l" indent="0" marL="0">
              <a:lnSpc>
                <a:spcPts val="2239"/>
              </a:lnSpc>
              <a:buNone/>
            </a:pPr>
            <a:r>
              <a:rPr lang="en-US" sz="1400" dirty="0">
                <a:solidFill>
                  <a:srgbClr val="E0E4E6"/>
                </a:solidFill>
                <a:latin typeface="Barlow" pitchFamily="34" charset="0"/>
                <a:ea typeface="Barlow" pitchFamily="34" charset="-122"/>
                <a:cs typeface="Barlow" pitchFamily="34" charset="-120"/>
              </a:rPr>
              <a:t> là nơi diễn ra các hoạt động giaob dịch trái phiếu dài hạn của chính phủ, các địa phương, doanh nghiệp, các tổ chức tài chính.</a:t>
            </a:r>
            <a:endParaRPr lang="en-US" sz="1400" dirty="0"/>
          </a:p>
        </p:txBody>
      </p:sp>
      <p:sp>
        <p:nvSpPr>
          <p:cNvPr id="10" name="Text 6"/>
          <p:cNvSpPr/>
          <p:nvPr/>
        </p:nvSpPr>
        <p:spPr>
          <a:xfrm>
            <a:off x="833199" y="5172670"/>
            <a:ext cx="7477601" cy="355402"/>
          </a:xfrm>
          <a:prstGeom prst="rect">
            <a:avLst/>
          </a:prstGeom>
          <a:noFill/>
          <a:ln/>
        </p:spPr>
        <p:txBody>
          <a:bodyPr wrap="none" rtlCol="0" anchor="t"/>
          <a:lstStyle/>
          <a:p>
            <a:pPr indent="0" marL="0">
              <a:lnSpc>
                <a:spcPts val="2799"/>
              </a:lnSpc>
              <a:buNone/>
            </a:pPr>
            <a:endParaRPr lang="en-US" sz="1750"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884682"/>
          </a:xfrm>
          <a:prstGeom prst="rect">
            <a:avLst/>
          </a:prstGeom>
          <a:solidFill>
            <a:srgbClr val="0A081B">
              <a:alpha val="75000"/>
            </a:srgbClr>
          </a:solidFill>
          <a:ln/>
        </p:spPr>
      </p:sp>
      <p:sp>
        <p:nvSpPr>
          <p:cNvPr id="4" name="Text 1"/>
          <p:cNvSpPr/>
          <p:nvPr/>
        </p:nvSpPr>
        <p:spPr>
          <a:xfrm>
            <a:off x="4031575" y="567571"/>
            <a:ext cx="6567130" cy="310991"/>
          </a:xfrm>
          <a:prstGeom prst="rect">
            <a:avLst/>
          </a:prstGeom>
          <a:noFill/>
          <a:ln/>
        </p:spPr>
        <p:txBody>
          <a:bodyPr wrap="none" rtlCol="0" anchor="t"/>
          <a:lstStyle/>
          <a:p>
            <a:pPr indent="0" marL="0">
              <a:lnSpc>
                <a:spcPts val="2449"/>
              </a:lnSpc>
              <a:buNone/>
            </a:pPr>
            <a:r>
              <a:rPr lang="en-US" sz="1531" b="1" u="sng" dirty="0">
                <a:solidFill>
                  <a:srgbClr val="E0E4E6"/>
                </a:solidFill>
                <a:latin typeface="Barlow" pitchFamily="34" charset="0"/>
                <a:ea typeface="Barlow" pitchFamily="34" charset="-122"/>
                <a:cs typeface="Barlow" pitchFamily="34" charset="-120"/>
              </a:rPr>
              <a:t>CÁC CHỦ THỂ THAM GIA THỊ TRƯỜNG VỐN</a:t>
            </a:r>
            <a:endParaRPr lang="en-US" sz="1531" dirty="0"/>
          </a:p>
        </p:txBody>
      </p:sp>
      <p:sp>
        <p:nvSpPr>
          <p:cNvPr id="5" name="Shape 2"/>
          <p:cNvSpPr/>
          <p:nvPr/>
        </p:nvSpPr>
        <p:spPr>
          <a:xfrm>
            <a:off x="4031575" y="1177885"/>
            <a:ext cx="349925" cy="349925"/>
          </a:xfrm>
          <a:prstGeom prst="roundRect">
            <a:avLst>
              <a:gd name="adj" fmla="val 80009"/>
            </a:avLst>
          </a:prstGeom>
          <a:solidFill>
            <a:srgbClr val="0A081B"/>
          </a:solidFill>
          <a:ln w="15240">
            <a:solidFill>
              <a:srgbClr val="E0E4E6"/>
            </a:solidFill>
            <a:prstDash val="solid"/>
          </a:ln>
        </p:spPr>
      </p:sp>
      <p:sp>
        <p:nvSpPr>
          <p:cNvPr id="6" name="Text 3"/>
          <p:cNvSpPr/>
          <p:nvPr/>
        </p:nvSpPr>
        <p:spPr>
          <a:xfrm>
            <a:off x="4155996" y="1206937"/>
            <a:ext cx="100965" cy="291703"/>
          </a:xfrm>
          <a:prstGeom prst="rect">
            <a:avLst/>
          </a:prstGeom>
          <a:noFill/>
          <a:ln/>
        </p:spPr>
        <p:txBody>
          <a:bodyPr wrap="none" rtlCol="0" anchor="t"/>
          <a:lstStyle/>
          <a:p>
            <a:pPr algn="ctr" indent="0" marL="0">
              <a:lnSpc>
                <a:spcPts val="2296"/>
              </a:lnSpc>
              <a:buNone/>
            </a:pPr>
            <a:r>
              <a:rPr lang="en-US" sz="1837" b="1" dirty="0">
                <a:solidFill>
                  <a:srgbClr val="16FFBB"/>
                </a:solidFill>
                <a:latin typeface="Spline Sans" pitchFamily="34" charset="0"/>
                <a:ea typeface="Spline Sans" pitchFamily="34" charset="-122"/>
                <a:cs typeface="Spline Sans" pitchFamily="34" charset="-120"/>
              </a:rPr>
              <a:t>1</a:t>
            </a:r>
            <a:endParaRPr lang="en-US" sz="1837" dirty="0"/>
          </a:p>
        </p:txBody>
      </p:sp>
      <p:sp>
        <p:nvSpPr>
          <p:cNvPr id="7" name="Text 4"/>
          <p:cNvSpPr/>
          <p:nvPr/>
        </p:nvSpPr>
        <p:spPr>
          <a:xfrm>
            <a:off x="4536996" y="1228368"/>
            <a:ext cx="6061710" cy="497443"/>
          </a:xfrm>
          <a:prstGeom prst="rect">
            <a:avLst/>
          </a:prstGeom>
          <a:noFill/>
          <a:ln/>
        </p:spPr>
        <p:txBody>
          <a:bodyPr wrap="square" rtlCol="0" anchor="t"/>
          <a:lstStyle/>
          <a:p>
            <a:pPr indent="0" marL="0">
              <a:lnSpc>
                <a:spcPts val="1960"/>
              </a:lnSpc>
              <a:buNone/>
            </a:pPr>
            <a:r>
              <a:rPr lang="en-US" sz="1225" b="1" dirty="0">
                <a:solidFill>
                  <a:srgbClr val="16FFBB"/>
                </a:solidFill>
                <a:latin typeface="Barlow" pitchFamily="34" charset="0"/>
                <a:ea typeface="Barlow" pitchFamily="34" charset="-122"/>
                <a:cs typeface="Barlow" pitchFamily="34" charset="-120"/>
              </a:rPr>
              <a:t>Tổ chức phát hành</a:t>
            </a:r>
            <a:pPr indent="0" marL="0">
              <a:lnSpc>
                <a:spcPts val="1960"/>
              </a:lnSpc>
              <a:buNone/>
            </a:pPr>
            <a:r>
              <a:rPr lang="en-US" sz="1225" dirty="0">
                <a:solidFill>
                  <a:srgbClr val="E0E4E6"/>
                </a:solidFill>
                <a:latin typeface="Barlow" pitchFamily="34" charset="0"/>
                <a:ea typeface="Barlow" pitchFamily="34" charset="-122"/>
                <a:cs typeface="Barlow" pitchFamily="34" charset="-120"/>
              </a:rPr>
              <a:t> </a:t>
            </a:r>
            <a:pPr indent="0" marL="0">
              <a:lnSpc>
                <a:spcPts val="1960"/>
              </a:lnSpc>
              <a:buNone/>
            </a:pPr>
            <a:r>
              <a:rPr lang="en-US" sz="1225" i="1" dirty="0">
                <a:solidFill>
                  <a:srgbClr val="F0FCFF"/>
                </a:solidFill>
                <a:latin typeface="Barlow" pitchFamily="34" charset="0"/>
                <a:ea typeface="Barlow" pitchFamily="34" charset="-122"/>
                <a:cs typeface="Barlow" pitchFamily="34" charset="-120"/>
              </a:rPr>
              <a:t>( Chính phủ, chính quyền địa phương, các  doanh ngiệp, các tổ chức tài chính )</a:t>
            </a:r>
            <a:endParaRPr lang="en-US" sz="1225" dirty="0"/>
          </a:p>
        </p:txBody>
      </p:sp>
      <p:sp>
        <p:nvSpPr>
          <p:cNvPr id="8" name="Text 5"/>
          <p:cNvSpPr/>
          <p:nvPr/>
        </p:nvSpPr>
        <p:spPr>
          <a:xfrm>
            <a:off x="4536996" y="1819037"/>
            <a:ext cx="6061710" cy="497443"/>
          </a:xfrm>
          <a:prstGeom prst="rect">
            <a:avLst/>
          </a:prstGeom>
          <a:noFill/>
          <a:ln/>
        </p:spPr>
        <p:txBody>
          <a:bodyPr wrap="square" rtlCol="0" anchor="t"/>
          <a:lstStyle/>
          <a:p>
            <a:pPr indent="0" marL="0">
              <a:lnSpc>
                <a:spcPts val="1960"/>
              </a:lnSpc>
              <a:buNone/>
            </a:pPr>
            <a:r>
              <a:rPr lang="en-US" sz="1225" dirty="0">
                <a:solidFill>
                  <a:srgbClr val="E0E4E6"/>
                </a:solidFill>
                <a:latin typeface="Barlow" pitchFamily="34" charset="0"/>
                <a:ea typeface="Barlow" pitchFamily="34" charset="-122"/>
                <a:cs typeface="Barlow" pitchFamily="34" charset="-120"/>
              </a:rPr>
              <a:t>Là tổ chức thực hiện huy động vốn thông qua thị trường vốn. Nhà phát hành chính là người cung cấp các chứng khoán và các công cụ thị trường vốn khác ra thị trường.</a:t>
            </a:r>
            <a:endParaRPr lang="en-US" sz="1225" dirty="0"/>
          </a:p>
        </p:txBody>
      </p:sp>
      <p:sp>
        <p:nvSpPr>
          <p:cNvPr id="9" name="Shape 6"/>
          <p:cNvSpPr/>
          <p:nvPr/>
        </p:nvSpPr>
        <p:spPr>
          <a:xfrm>
            <a:off x="4031575" y="2627471"/>
            <a:ext cx="349925" cy="349925"/>
          </a:xfrm>
          <a:prstGeom prst="roundRect">
            <a:avLst>
              <a:gd name="adj" fmla="val 80009"/>
            </a:avLst>
          </a:prstGeom>
          <a:solidFill>
            <a:srgbClr val="0A081B"/>
          </a:solidFill>
          <a:ln w="15240">
            <a:solidFill>
              <a:srgbClr val="E0E4E6"/>
            </a:solidFill>
            <a:prstDash val="solid"/>
          </a:ln>
        </p:spPr>
      </p:sp>
      <p:sp>
        <p:nvSpPr>
          <p:cNvPr id="10" name="Text 7"/>
          <p:cNvSpPr/>
          <p:nvPr/>
        </p:nvSpPr>
        <p:spPr>
          <a:xfrm>
            <a:off x="4141589" y="2656523"/>
            <a:ext cx="129778" cy="291703"/>
          </a:xfrm>
          <a:prstGeom prst="rect">
            <a:avLst/>
          </a:prstGeom>
          <a:noFill/>
          <a:ln/>
        </p:spPr>
        <p:txBody>
          <a:bodyPr wrap="none" rtlCol="0" anchor="t"/>
          <a:lstStyle/>
          <a:p>
            <a:pPr algn="ctr" indent="0" marL="0">
              <a:lnSpc>
                <a:spcPts val="2296"/>
              </a:lnSpc>
              <a:buNone/>
            </a:pPr>
            <a:r>
              <a:rPr lang="en-US" sz="1837" b="1" dirty="0">
                <a:solidFill>
                  <a:srgbClr val="29DDDA"/>
                </a:solidFill>
                <a:latin typeface="Spline Sans" pitchFamily="34" charset="0"/>
                <a:ea typeface="Spline Sans" pitchFamily="34" charset="-122"/>
                <a:cs typeface="Spline Sans" pitchFamily="34" charset="-120"/>
              </a:rPr>
              <a:t>2</a:t>
            </a:r>
            <a:endParaRPr lang="en-US" sz="1837" dirty="0"/>
          </a:p>
        </p:txBody>
      </p:sp>
      <p:sp>
        <p:nvSpPr>
          <p:cNvPr id="11" name="Text 8"/>
          <p:cNvSpPr/>
          <p:nvPr/>
        </p:nvSpPr>
        <p:spPr>
          <a:xfrm>
            <a:off x="4536996" y="2646878"/>
            <a:ext cx="6061710" cy="310991"/>
          </a:xfrm>
          <a:prstGeom prst="rect">
            <a:avLst/>
          </a:prstGeom>
          <a:noFill/>
          <a:ln/>
        </p:spPr>
        <p:txBody>
          <a:bodyPr wrap="none" rtlCol="0" anchor="t"/>
          <a:lstStyle/>
          <a:p>
            <a:pPr indent="0" marL="0">
              <a:lnSpc>
                <a:spcPts val="2449"/>
              </a:lnSpc>
              <a:buNone/>
            </a:pPr>
            <a:r>
              <a:rPr lang="en-US" sz="1531" b="1" dirty="0">
                <a:solidFill>
                  <a:srgbClr val="37A7E7"/>
                </a:solidFill>
                <a:latin typeface="Barlow" pitchFamily="34" charset="0"/>
                <a:ea typeface="Barlow" pitchFamily="34" charset="-122"/>
                <a:cs typeface="Barlow" pitchFamily="34" charset="-120"/>
              </a:rPr>
              <a:t>Nhà đầu tư</a:t>
            </a:r>
            <a:endParaRPr lang="en-US" sz="1531" dirty="0"/>
          </a:p>
        </p:txBody>
      </p:sp>
      <p:sp>
        <p:nvSpPr>
          <p:cNvPr id="12" name="Text 9"/>
          <p:cNvSpPr/>
          <p:nvPr/>
        </p:nvSpPr>
        <p:spPr>
          <a:xfrm>
            <a:off x="4536996" y="3051096"/>
            <a:ext cx="6061710" cy="497443"/>
          </a:xfrm>
          <a:prstGeom prst="rect">
            <a:avLst/>
          </a:prstGeom>
          <a:noFill/>
          <a:ln/>
        </p:spPr>
        <p:txBody>
          <a:bodyPr wrap="square" rtlCol="0" anchor="t"/>
          <a:lstStyle/>
          <a:p>
            <a:pPr indent="0" marL="0">
              <a:lnSpc>
                <a:spcPts val="1960"/>
              </a:lnSpc>
              <a:buNone/>
            </a:pPr>
            <a:r>
              <a:rPr lang="en-US" sz="1225" dirty="0">
                <a:solidFill>
                  <a:srgbClr val="E0E4E6"/>
                </a:solidFill>
                <a:latin typeface="Barlow" pitchFamily="34" charset="0"/>
                <a:ea typeface="Barlow" pitchFamily="34" charset="-122"/>
                <a:cs typeface="Barlow" pitchFamily="34" charset="-120"/>
              </a:rPr>
              <a:t>Nhà đầu tư chứng khoán là tổ chức, cá nhân Việt Nam hoặc nươc ngoài tham gia đầu tư trên thị trường chứng khoán.</a:t>
            </a:r>
            <a:endParaRPr lang="en-US" sz="1225" dirty="0"/>
          </a:p>
        </p:txBody>
      </p:sp>
      <p:sp>
        <p:nvSpPr>
          <p:cNvPr id="13" name="Text 10"/>
          <p:cNvSpPr/>
          <p:nvPr/>
        </p:nvSpPr>
        <p:spPr>
          <a:xfrm>
            <a:off x="4536996" y="3641765"/>
            <a:ext cx="6061710" cy="746165"/>
          </a:xfrm>
          <a:prstGeom prst="rect">
            <a:avLst/>
          </a:prstGeom>
          <a:noFill/>
          <a:ln/>
        </p:spPr>
        <p:txBody>
          <a:bodyPr wrap="square" rtlCol="0" anchor="t"/>
          <a:lstStyle/>
          <a:p>
            <a:pPr indent="0" marL="0">
              <a:lnSpc>
                <a:spcPts val="1960"/>
              </a:lnSpc>
              <a:buNone/>
            </a:pPr>
            <a:r>
              <a:rPr lang="en-US" sz="1225" dirty="0">
                <a:solidFill>
                  <a:srgbClr val="E0E4E6"/>
                </a:solidFill>
                <a:latin typeface="Barlow" pitchFamily="34" charset="0"/>
                <a:ea typeface="Barlow" pitchFamily="34" charset="-122"/>
                <a:cs typeface="Barlow" pitchFamily="34" charset="-120"/>
              </a:rPr>
              <a:t>Nhà đầu tư chứng khoán có thể chỉ là nhà đầu tư thuần túy ( mua và sở hữu chứng khoán với kỳ vọng hưởng lợi tức thuần túy ), hoặc là người buôn bán chứng khoán, hoặc là người đầu cơ.</a:t>
            </a:r>
            <a:endParaRPr lang="en-US" sz="1225" dirty="0"/>
          </a:p>
        </p:txBody>
      </p:sp>
      <p:sp>
        <p:nvSpPr>
          <p:cNvPr id="14" name="Shape 11"/>
          <p:cNvSpPr/>
          <p:nvPr/>
        </p:nvSpPr>
        <p:spPr>
          <a:xfrm>
            <a:off x="4031575" y="4667845"/>
            <a:ext cx="349925" cy="349925"/>
          </a:xfrm>
          <a:prstGeom prst="roundRect">
            <a:avLst>
              <a:gd name="adj" fmla="val 80009"/>
            </a:avLst>
          </a:prstGeom>
          <a:solidFill>
            <a:srgbClr val="0A081B"/>
          </a:solidFill>
          <a:ln w="15240">
            <a:solidFill>
              <a:srgbClr val="E0E4E6"/>
            </a:solidFill>
            <a:prstDash val="solid"/>
          </a:ln>
        </p:spPr>
      </p:sp>
      <p:sp>
        <p:nvSpPr>
          <p:cNvPr id="15" name="Text 12"/>
          <p:cNvSpPr/>
          <p:nvPr/>
        </p:nvSpPr>
        <p:spPr>
          <a:xfrm>
            <a:off x="4138136" y="4696897"/>
            <a:ext cx="136684" cy="291703"/>
          </a:xfrm>
          <a:prstGeom prst="rect">
            <a:avLst/>
          </a:prstGeom>
          <a:noFill/>
          <a:ln/>
        </p:spPr>
        <p:txBody>
          <a:bodyPr wrap="none" rtlCol="0" anchor="t"/>
          <a:lstStyle/>
          <a:p>
            <a:pPr algn="ctr" indent="0" marL="0">
              <a:lnSpc>
                <a:spcPts val="2296"/>
              </a:lnSpc>
              <a:buNone/>
            </a:pPr>
            <a:r>
              <a:rPr lang="en-US" sz="1837" b="1" dirty="0">
                <a:solidFill>
                  <a:srgbClr val="37A7E7"/>
                </a:solidFill>
                <a:latin typeface="Spline Sans" pitchFamily="34" charset="0"/>
                <a:ea typeface="Spline Sans" pitchFamily="34" charset="-122"/>
                <a:cs typeface="Spline Sans" pitchFamily="34" charset="-120"/>
              </a:rPr>
              <a:t>3</a:t>
            </a:r>
            <a:endParaRPr lang="en-US" sz="1837" dirty="0"/>
          </a:p>
        </p:txBody>
      </p:sp>
      <p:sp>
        <p:nvSpPr>
          <p:cNvPr id="16" name="Text 13"/>
          <p:cNvSpPr/>
          <p:nvPr/>
        </p:nvSpPr>
        <p:spPr>
          <a:xfrm>
            <a:off x="4536996" y="4718328"/>
            <a:ext cx="6061710" cy="248722"/>
          </a:xfrm>
          <a:prstGeom prst="rect">
            <a:avLst/>
          </a:prstGeom>
          <a:noFill/>
          <a:ln/>
        </p:spPr>
        <p:txBody>
          <a:bodyPr wrap="none" rtlCol="0" anchor="t"/>
          <a:lstStyle/>
          <a:p>
            <a:pPr indent="0" marL="0">
              <a:lnSpc>
                <a:spcPts val="1960"/>
              </a:lnSpc>
              <a:buNone/>
            </a:pPr>
            <a:r>
              <a:rPr lang="en-US" sz="1225" b="1" dirty="0">
                <a:solidFill>
                  <a:srgbClr val="37A7E7"/>
                </a:solidFill>
                <a:latin typeface="Barlow" pitchFamily="34" charset="0"/>
                <a:ea typeface="Barlow" pitchFamily="34" charset="-122"/>
                <a:cs typeface="Barlow" pitchFamily="34" charset="-120"/>
              </a:rPr>
              <a:t>Công ty chứng khoán</a:t>
            </a:r>
            <a:endParaRPr lang="en-US" sz="1225" dirty="0"/>
          </a:p>
        </p:txBody>
      </p:sp>
      <p:sp>
        <p:nvSpPr>
          <p:cNvPr id="17" name="Text 14"/>
          <p:cNvSpPr/>
          <p:nvPr/>
        </p:nvSpPr>
        <p:spPr>
          <a:xfrm>
            <a:off x="4536996" y="5060275"/>
            <a:ext cx="6061710" cy="746165"/>
          </a:xfrm>
          <a:prstGeom prst="rect">
            <a:avLst/>
          </a:prstGeom>
          <a:noFill/>
          <a:ln/>
        </p:spPr>
        <p:txBody>
          <a:bodyPr wrap="square" rtlCol="0" anchor="t"/>
          <a:lstStyle/>
          <a:p>
            <a:pPr indent="0" marL="0">
              <a:lnSpc>
                <a:spcPts val="1960"/>
              </a:lnSpc>
              <a:buNone/>
            </a:pPr>
            <a:r>
              <a:rPr lang="en-US" sz="1225" dirty="0">
                <a:solidFill>
                  <a:srgbClr val="E0E4E6"/>
                </a:solidFill>
                <a:latin typeface="Barlow" pitchFamily="34" charset="0"/>
                <a:ea typeface="Barlow" pitchFamily="34" charset="-122"/>
                <a:cs typeface="Barlow" pitchFamily="34" charset="-120"/>
              </a:rPr>
              <a:t>Là doanh nghiệp hoạt động trong lĩnh vực chứng khoán, có thể đảm nhận một số các nghiệp vụ chính như môi giới chứng khoán, tự doanh chứng khoán, bảo lãnh phát hành chứng khoán và đầu tư chứng khoán.</a:t>
            </a:r>
            <a:endParaRPr lang="en-US" sz="1225" dirty="0"/>
          </a:p>
        </p:txBody>
      </p:sp>
      <p:sp>
        <p:nvSpPr>
          <p:cNvPr id="18" name="Shape 15"/>
          <p:cNvSpPr/>
          <p:nvPr/>
        </p:nvSpPr>
        <p:spPr>
          <a:xfrm>
            <a:off x="4031575" y="6117431"/>
            <a:ext cx="349925" cy="349925"/>
          </a:xfrm>
          <a:prstGeom prst="roundRect">
            <a:avLst>
              <a:gd name="adj" fmla="val 80009"/>
            </a:avLst>
          </a:prstGeom>
          <a:solidFill>
            <a:srgbClr val="0A081B"/>
          </a:solidFill>
          <a:ln w="15240">
            <a:solidFill>
              <a:srgbClr val="E0E4E6"/>
            </a:solidFill>
            <a:prstDash val="solid"/>
          </a:ln>
        </p:spPr>
      </p:sp>
      <p:sp>
        <p:nvSpPr>
          <p:cNvPr id="19" name="Text 16"/>
          <p:cNvSpPr/>
          <p:nvPr/>
        </p:nvSpPr>
        <p:spPr>
          <a:xfrm>
            <a:off x="4140637" y="6146483"/>
            <a:ext cx="131802" cy="291703"/>
          </a:xfrm>
          <a:prstGeom prst="rect">
            <a:avLst/>
          </a:prstGeom>
          <a:noFill/>
          <a:ln/>
        </p:spPr>
        <p:txBody>
          <a:bodyPr wrap="none" rtlCol="0" anchor="t"/>
          <a:lstStyle/>
          <a:p>
            <a:pPr algn="ctr" indent="0" marL="0">
              <a:lnSpc>
                <a:spcPts val="2296"/>
              </a:lnSpc>
              <a:buNone/>
            </a:pPr>
            <a:r>
              <a:rPr lang="en-US" sz="1837" b="1" dirty="0">
                <a:solidFill>
                  <a:srgbClr val="5372DF"/>
                </a:solidFill>
                <a:latin typeface="Spline Sans" pitchFamily="34" charset="0"/>
                <a:ea typeface="Spline Sans" pitchFamily="34" charset="-122"/>
                <a:cs typeface="Spline Sans" pitchFamily="34" charset="-120"/>
              </a:rPr>
              <a:t>4</a:t>
            </a:r>
            <a:endParaRPr lang="en-US" sz="1837" dirty="0"/>
          </a:p>
        </p:txBody>
      </p:sp>
      <p:sp>
        <p:nvSpPr>
          <p:cNvPr id="20" name="Text 17"/>
          <p:cNvSpPr/>
          <p:nvPr/>
        </p:nvSpPr>
        <p:spPr>
          <a:xfrm>
            <a:off x="4536996" y="6136838"/>
            <a:ext cx="6061710" cy="310991"/>
          </a:xfrm>
          <a:prstGeom prst="rect">
            <a:avLst/>
          </a:prstGeom>
          <a:noFill/>
          <a:ln/>
        </p:spPr>
        <p:txBody>
          <a:bodyPr wrap="none" rtlCol="0" anchor="t"/>
          <a:lstStyle/>
          <a:p>
            <a:pPr indent="0" marL="0">
              <a:lnSpc>
                <a:spcPts val="2449"/>
              </a:lnSpc>
              <a:buNone/>
            </a:pPr>
            <a:r>
              <a:rPr lang="en-US" sz="1531" b="1" dirty="0">
                <a:solidFill>
                  <a:srgbClr val="E0E4E6"/>
                </a:solidFill>
                <a:latin typeface="Barlow" pitchFamily="34" charset="0"/>
                <a:ea typeface="Barlow" pitchFamily="34" charset="-122"/>
                <a:cs typeface="Barlow" pitchFamily="34" charset="-120"/>
              </a:rPr>
              <a:t>Cơ quan quản lý nhà nước về chứng khoán và thị trường chứng khoán</a:t>
            </a:r>
            <a:endParaRPr lang="en-US" sz="1531" dirty="0"/>
          </a:p>
        </p:txBody>
      </p:sp>
      <p:sp>
        <p:nvSpPr>
          <p:cNvPr id="21" name="Text 18"/>
          <p:cNvSpPr/>
          <p:nvPr/>
        </p:nvSpPr>
        <p:spPr>
          <a:xfrm>
            <a:off x="4536996" y="6541056"/>
            <a:ext cx="6061710" cy="497443"/>
          </a:xfrm>
          <a:prstGeom prst="rect">
            <a:avLst/>
          </a:prstGeom>
          <a:noFill/>
          <a:ln/>
        </p:spPr>
        <p:txBody>
          <a:bodyPr wrap="square" rtlCol="0" anchor="t"/>
          <a:lstStyle/>
          <a:p>
            <a:pPr indent="0" marL="0">
              <a:lnSpc>
                <a:spcPts val="1960"/>
              </a:lnSpc>
              <a:buNone/>
            </a:pPr>
            <a:r>
              <a:rPr lang="en-US" sz="1225" dirty="0">
                <a:solidFill>
                  <a:srgbClr val="E0E4E6"/>
                </a:solidFill>
                <a:latin typeface="Barlow" pitchFamily="34" charset="0"/>
                <a:ea typeface="Barlow" pitchFamily="34" charset="-122"/>
                <a:cs typeface="Barlow" pitchFamily="34" charset="-120"/>
              </a:rPr>
              <a:t>Cơ quan quản lý nhà nước về chứng khoán và thị trường chứng khoán Việt Nam là Ủy ban Chứng khoán Nhà nước.</a:t>
            </a:r>
            <a:endParaRPr lang="en-US" sz="1225" dirty="0"/>
          </a:p>
        </p:txBody>
      </p:sp>
      <p:sp>
        <p:nvSpPr>
          <p:cNvPr id="22" name="Shape 19"/>
          <p:cNvSpPr/>
          <p:nvPr/>
        </p:nvSpPr>
        <p:spPr>
          <a:xfrm>
            <a:off x="4031575" y="7318415"/>
            <a:ext cx="349925" cy="349925"/>
          </a:xfrm>
          <a:prstGeom prst="roundRect">
            <a:avLst>
              <a:gd name="adj" fmla="val 80009"/>
            </a:avLst>
          </a:prstGeom>
          <a:solidFill>
            <a:srgbClr val="0A081B"/>
          </a:solidFill>
          <a:ln w="15240">
            <a:solidFill>
              <a:srgbClr val="E0E4E6"/>
            </a:solidFill>
            <a:prstDash val="solid"/>
          </a:ln>
        </p:spPr>
      </p:sp>
      <p:sp>
        <p:nvSpPr>
          <p:cNvPr id="23" name="Text 20"/>
          <p:cNvSpPr/>
          <p:nvPr/>
        </p:nvSpPr>
        <p:spPr>
          <a:xfrm>
            <a:off x="4140756" y="7347466"/>
            <a:ext cx="131445" cy="291703"/>
          </a:xfrm>
          <a:prstGeom prst="rect">
            <a:avLst/>
          </a:prstGeom>
          <a:noFill/>
          <a:ln/>
        </p:spPr>
        <p:txBody>
          <a:bodyPr wrap="none" rtlCol="0" anchor="t"/>
          <a:lstStyle/>
          <a:p>
            <a:pPr algn="ctr" indent="0" marL="0">
              <a:lnSpc>
                <a:spcPts val="2296"/>
              </a:lnSpc>
              <a:buNone/>
            </a:pPr>
            <a:r>
              <a:rPr lang="en-US" sz="1837" b="1" dirty="0">
                <a:solidFill>
                  <a:srgbClr val="16FFBB"/>
                </a:solidFill>
                <a:latin typeface="Spline Sans" pitchFamily="34" charset="0"/>
                <a:ea typeface="Spline Sans" pitchFamily="34" charset="-122"/>
                <a:cs typeface="Spline Sans" pitchFamily="34" charset="-120"/>
              </a:rPr>
              <a:t>5</a:t>
            </a:r>
            <a:endParaRPr lang="en-US" sz="1837" dirty="0"/>
          </a:p>
        </p:txBody>
      </p:sp>
      <p:sp>
        <p:nvSpPr>
          <p:cNvPr id="24" name="Text 21"/>
          <p:cNvSpPr/>
          <p:nvPr/>
        </p:nvSpPr>
        <p:spPr>
          <a:xfrm>
            <a:off x="4536996" y="7368897"/>
            <a:ext cx="6061710" cy="248722"/>
          </a:xfrm>
          <a:prstGeom prst="rect">
            <a:avLst/>
          </a:prstGeom>
          <a:noFill/>
          <a:ln/>
        </p:spPr>
        <p:txBody>
          <a:bodyPr wrap="none" rtlCol="0" anchor="t"/>
          <a:lstStyle/>
          <a:p>
            <a:pPr indent="0" marL="0">
              <a:lnSpc>
                <a:spcPts val="1960"/>
              </a:lnSpc>
              <a:buNone/>
            </a:pPr>
            <a:r>
              <a:rPr lang="en-US" sz="1225" b="1" dirty="0">
                <a:solidFill>
                  <a:srgbClr val="910D0D"/>
                </a:solidFill>
                <a:latin typeface="Barlow" pitchFamily="34" charset="0"/>
                <a:ea typeface="Barlow" pitchFamily="34" charset="-122"/>
                <a:cs typeface="Barlow" pitchFamily="34" charset="-120"/>
              </a:rPr>
              <a:t>Các chủ thể khác</a:t>
            </a:r>
            <a:endParaRPr lang="en-US" sz="1225" dirty="0"/>
          </a:p>
        </p:txBody>
      </p:sp>
      <p:sp>
        <p:nvSpPr>
          <p:cNvPr id="25" name="Text 22"/>
          <p:cNvSpPr/>
          <p:nvPr/>
        </p:nvSpPr>
        <p:spPr>
          <a:xfrm>
            <a:off x="4536996" y="7710845"/>
            <a:ext cx="6061710" cy="746165"/>
          </a:xfrm>
          <a:prstGeom prst="rect">
            <a:avLst/>
          </a:prstGeom>
          <a:noFill/>
          <a:ln/>
        </p:spPr>
        <p:txBody>
          <a:bodyPr wrap="square" rtlCol="0" anchor="t"/>
          <a:lstStyle/>
          <a:p>
            <a:pPr indent="0" marL="0">
              <a:lnSpc>
                <a:spcPts val="1960"/>
              </a:lnSpc>
              <a:buNone/>
            </a:pPr>
            <a:r>
              <a:rPr lang="en-US" sz="1225" dirty="0">
                <a:solidFill>
                  <a:srgbClr val="E0E4E6"/>
                </a:solidFill>
                <a:latin typeface="Barlow" pitchFamily="34" charset="0"/>
                <a:ea typeface="Barlow" pitchFamily="34" charset="-122"/>
                <a:cs typeface="Barlow" pitchFamily="34" charset="-120"/>
              </a:rPr>
              <a:t>Gồm các ngân hàng thương mại, công ty cho thuê tài chính, hiệp hội kinh doanh chứng khoán, tổ chức lưu ký và thanh toán bù trừ, công ty dịch vụ máy tính chứng khoán, công ty đánh giá hệ số tín nhiệm…</a:t>
            </a:r>
            <a:endParaRPr lang="en-US" sz="1225" dirty="0"/>
          </a:p>
        </p:txBody>
      </p:sp>
      <p:pic>
        <p:nvPicPr>
          <p:cNvPr id="2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2024-05-15T11:26:39Z</dcterms:created>
  <dcterms:modified xsi:type="dcterms:W3CDTF">2024-05-15T11:26:39Z</dcterms:modified>
</cp:coreProperties>
</file>